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85" r:id="rId3"/>
    <p:sldId id="288" r:id="rId4"/>
    <p:sldId id="290" r:id="rId5"/>
    <p:sldId id="323" r:id="rId6"/>
    <p:sldId id="292" r:id="rId7"/>
    <p:sldId id="260" r:id="rId8"/>
    <p:sldId id="293" r:id="rId9"/>
    <p:sldId id="264" r:id="rId10"/>
    <p:sldId id="318" r:id="rId11"/>
    <p:sldId id="275" r:id="rId12"/>
    <p:sldId id="273" r:id="rId13"/>
    <p:sldId id="277" r:id="rId14"/>
    <p:sldId id="295" r:id="rId15"/>
    <p:sldId id="296" r:id="rId16"/>
    <p:sldId id="297" r:id="rId17"/>
    <p:sldId id="302" r:id="rId18"/>
    <p:sldId id="303" r:id="rId19"/>
    <p:sldId id="307" r:id="rId20"/>
    <p:sldId id="310" r:id="rId21"/>
    <p:sldId id="304" r:id="rId22"/>
    <p:sldId id="309" r:id="rId23"/>
    <p:sldId id="311" r:id="rId24"/>
    <p:sldId id="312" r:id="rId25"/>
    <p:sldId id="322" r:id="rId26"/>
    <p:sldId id="324" r:id="rId27"/>
    <p:sldId id="291" r:id="rId28"/>
    <p:sldId id="300" r:id="rId29"/>
    <p:sldId id="314" r:id="rId30"/>
    <p:sldId id="316" r:id="rId31"/>
    <p:sldId id="320" r:id="rId32"/>
    <p:sldId id="317" r:id="rId33"/>
    <p:sldId id="278" r:id="rId3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996633"/>
    <a:srgbClr val="FFCC99"/>
    <a:srgbClr val="FF6600"/>
    <a:srgbClr val="990000"/>
    <a:srgbClr val="CC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44" autoAdjust="0"/>
    <p:restoredTop sz="91241" autoAdjust="0"/>
  </p:normalViewPr>
  <p:slideViewPr>
    <p:cSldViewPr>
      <p:cViewPr varScale="1">
        <p:scale>
          <a:sx n="99" d="100"/>
          <a:sy n="99" d="100"/>
        </p:scale>
        <p:origin x="-57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135A26-FB1C-4E2B-9CA1-D5D16F06037E}" type="datetimeFigureOut">
              <a:rPr lang="it-IT" smtClean="0"/>
              <a:pPr/>
              <a:t>21/12/2016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5A962-84D4-4FE4-8AB7-BF965BF1D0C6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9620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/>
          </a:p>
        </p:txBody>
      </p:sp>
      <p:sp>
        <p:nvSpPr>
          <p:cNvPr id="389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8A60D82-83B8-4723-ACBA-A128F72CD1FA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51205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4425" y="6096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A55498-C42F-43BB-9BF3-F116D3A9D1DD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30668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A91FD8-6267-436C-931D-02C065C34AB9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06106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291749A-EC95-4F32-9FF5-D7086531170A}" type="slidenum">
              <a:rPr lang="it-IT" altLang="it-IT" smtClean="0">
                <a:solidFill>
                  <a:srgbClr val="000000"/>
                </a:solidFill>
              </a:rPr>
              <a:pPr eaLnBrk="1" hangingPunct="1"/>
              <a:t>28</a:t>
            </a:fld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0599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346F-D84B-42C1-876A-38F26ADAFEB1}" type="datetimeFigureOut">
              <a:rPr lang="it-IT" smtClean="0"/>
              <a:pPr/>
              <a:t>21/12/2016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ED595-8A55-4E41-AB0A-F57A6316716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56779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346F-D84B-42C1-876A-38F26ADAFEB1}" type="datetimeFigureOut">
              <a:rPr lang="it-IT" smtClean="0"/>
              <a:pPr/>
              <a:t>21/12/2016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ED595-8A55-4E41-AB0A-F57A6316716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55243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346F-D84B-42C1-876A-38F26ADAFEB1}" type="datetimeFigureOut">
              <a:rPr lang="it-IT" smtClean="0"/>
              <a:pPr/>
              <a:t>21/12/2016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ED595-8A55-4E41-AB0A-F57A6316716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09519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346F-D84B-42C1-876A-38F26ADAFEB1}" type="datetimeFigureOut">
              <a:rPr lang="it-IT" smtClean="0"/>
              <a:pPr/>
              <a:t>21/12/2016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ED595-8A55-4E41-AB0A-F57A6316716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62604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346F-D84B-42C1-876A-38F26ADAFEB1}" type="datetimeFigureOut">
              <a:rPr lang="it-IT" smtClean="0"/>
              <a:pPr/>
              <a:t>21/12/2016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ED595-8A55-4E41-AB0A-F57A6316716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6874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346F-D84B-42C1-876A-38F26ADAFEB1}" type="datetimeFigureOut">
              <a:rPr lang="it-IT" smtClean="0"/>
              <a:pPr/>
              <a:t>21/12/2016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ED595-8A55-4E41-AB0A-F57A6316716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47289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346F-D84B-42C1-876A-38F26ADAFEB1}" type="datetimeFigureOut">
              <a:rPr lang="it-IT" smtClean="0"/>
              <a:pPr/>
              <a:t>21/12/2016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ED595-8A55-4E41-AB0A-F57A6316716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54667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346F-D84B-42C1-876A-38F26ADAFEB1}" type="datetimeFigureOut">
              <a:rPr lang="it-IT" smtClean="0"/>
              <a:pPr/>
              <a:t>21/12/2016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ED595-8A55-4E41-AB0A-F57A6316716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2650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346F-D84B-42C1-876A-38F26ADAFEB1}" type="datetimeFigureOut">
              <a:rPr lang="it-IT" smtClean="0"/>
              <a:pPr/>
              <a:t>21/12/2016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ED595-8A55-4E41-AB0A-F57A6316716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82528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346F-D84B-42C1-876A-38F26ADAFEB1}" type="datetimeFigureOut">
              <a:rPr lang="it-IT" smtClean="0"/>
              <a:pPr/>
              <a:t>21/12/2016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ED595-8A55-4E41-AB0A-F57A6316716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10248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346F-D84B-42C1-876A-38F26ADAFEB1}" type="datetimeFigureOut">
              <a:rPr lang="it-IT" smtClean="0"/>
              <a:pPr/>
              <a:t>21/12/2016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ED595-8A55-4E41-AB0A-F57A6316716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22947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C346F-D84B-42C1-876A-38F26ADAFEB1}" type="datetimeFigureOut">
              <a:rPr lang="it-IT" smtClean="0"/>
              <a:pPr/>
              <a:t>21/12/2016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BED595-8A55-4E41-AB0A-F57A6316716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7306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5"/>
          <p:cNvSpPr>
            <a:spLocks noChangeArrowheads="1"/>
          </p:cNvSpPr>
          <p:nvPr/>
        </p:nvSpPr>
        <p:spPr bwMode="auto">
          <a:xfrm>
            <a:off x="4211960" y="5992252"/>
            <a:ext cx="417646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1400" b="1" i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RICCARDO SANTOLINI</a:t>
            </a:r>
            <a:endParaRPr lang="it-IT" sz="1200" b="1" i="1" dirty="0">
              <a:solidFill>
                <a:srgbClr val="00206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r>
              <a:rPr lang="it-IT" sz="1200" b="1" i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Campus scientifico E. Mattei località Crocicchia, 61029 Urbino, </a:t>
            </a:r>
          </a:p>
          <a:p>
            <a:r>
              <a:rPr lang="it-IT" sz="1200" b="1" i="1" u="sng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riccardo.santolini@uniurb.it</a:t>
            </a:r>
            <a:endParaRPr lang="it-IT" sz="1200" b="1" dirty="0">
              <a:solidFill>
                <a:srgbClr val="00206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4446944" y="3226780"/>
            <a:ext cx="2187651" cy="216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/>
          <a:srcRect l="2405" t="14563" r="5172" b="30313"/>
          <a:stretch/>
        </p:blipFill>
        <p:spPr>
          <a:xfrm>
            <a:off x="-1" y="12794"/>
            <a:ext cx="9115425" cy="304244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29219" y="3445260"/>
            <a:ext cx="8856984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err="1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Governance</a:t>
            </a:r>
            <a:r>
              <a:rPr lang="it-IT" sz="36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dei Servizi </a:t>
            </a:r>
            <a:r>
              <a:rPr lang="it-IT" sz="3600" b="1" dirty="0" err="1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Ecosistemici</a:t>
            </a:r>
            <a:r>
              <a:rPr lang="it-IT" sz="3600" b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nell’adattamento ai cambiamenti climatici: un’opportunità per le aree protette</a:t>
            </a:r>
            <a:endParaRPr lang="it-IT" sz="3600" b="1" dirty="0">
              <a:solidFill>
                <a:srgbClr val="9966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Logo Università di Urbi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5701" y="5589606"/>
            <a:ext cx="2607908" cy="126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0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/>
          <a:srcRect l="46679" t="30313" r="7939" b="17516"/>
          <a:stretch/>
        </p:blipFill>
        <p:spPr>
          <a:xfrm>
            <a:off x="755576" y="980728"/>
            <a:ext cx="7992888" cy="5166134"/>
          </a:xfrm>
          <a:prstGeom prst="rect">
            <a:avLst/>
          </a:prstGeom>
        </p:spPr>
      </p:pic>
      <p:sp>
        <p:nvSpPr>
          <p:cNvPr id="3" name="CasellaDiTesto 38"/>
          <p:cNvSpPr txBox="1">
            <a:spLocks noChangeArrowheads="1"/>
          </p:cNvSpPr>
          <p:nvPr/>
        </p:nvSpPr>
        <p:spPr bwMode="auto">
          <a:xfrm>
            <a:off x="0" y="-26988"/>
            <a:ext cx="9112250" cy="40011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dirty="0" smtClean="0">
                <a:solidFill>
                  <a:srgbClr val="009900"/>
                </a:solidFill>
                <a:latin typeface="Berlin Sans FB Demi" pitchFamily="34" charset="0"/>
              </a:rPr>
              <a:t>ADATTAMENTO</a:t>
            </a:r>
            <a:endParaRPr lang="it-IT" altLang="it-IT" sz="2000" baseline="-25000" dirty="0">
              <a:solidFill>
                <a:srgbClr val="0099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036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55576" y="548680"/>
            <a:ext cx="8244408" cy="616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38"/>
          <p:cNvSpPr txBox="1">
            <a:spLocks noChangeArrowheads="1"/>
          </p:cNvSpPr>
          <p:nvPr/>
        </p:nvSpPr>
        <p:spPr bwMode="auto">
          <a:xfrm>
            <a:off x="0" y="-26988"/>
            <a:ext cx="9112250" cy="40011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dirty="0" smtClean="0">
                <a:solidFill>
                  <a:srgbClr val="009900"/>
                </a:solidFill>
                <a:latin typeface="Berlin Sans FB Demi" pitchFamily="34" charset="0"/>
              </a:rPr>
              <a:t>ADATTAMENTO</a:t>
            </a:r>
            <a:endParaRPr lang="it-IT" altLang="it-IT" sz="2000" baseline="-25000" dirty="0">
              <a:solidFill>
                <a:srgbClr val="0099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400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24036" y="692696"/>
            <a:ext cx="7600950" cy="560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38"/>
          <p:cNvSpPr txBox="1">
            <a:spLocks noChangeArrowheads="1"/>
          </p:cNvSpPr>
          <p:nvPr/>
        </p:nvSpPr>
        <p:spPr bwMode="auto">
          <a:xfrm>
            <a:off x="0" y="-26988"/>
            <a:ext cx="9112250" cy="40011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dirty="0" smtClean="0">
                <a:solidFill>
                  <a:srgbClr val="009900"/>
                </a:solidFill>
                <a:latin typeface="Berlin Sans FB Demi" pitchFamily="34" charset="0"/>
              </a:rPr>
              <a:t>Funzioni ecologiche/Servizi </a:t>
            </a:r>
            <a:r>
              <a:rPr lang="it-IT" altLang="it-IT" sz="2000" dirty="0" err="1" smtClean="0">
                <a:solidFill>
                  <a:srgbClr val="009900"/>
                </a:solidFill>
                <a:latin typeface="Berlin Sans FB Demi" pitchFamily="34" charset="0"/>
              </a:rPr>
              <a:t>Ecosistemici</a:t>
            </a:r>
            <a:r>
              <a:rPr lang="it-IT" altLang="it-IT" sz="2000" dirty="0" smtClean="0">
                <a:solidFill>
                  <a:srgbClr val="009900"/>
                </a:solidFill>
                <a:latin typeface="Berlin Sans FB Demi" pitchFamily="34" charset="0"/>
              </a:rPr>
              <a:t>: </a:t>
            </a:r>
            <a:r>
              <a:rPr lang="it-IT" altLang="it-IT" sz="2000" dirty="0">
                <a:solidFill>
                  <a:srgbClr val="009900"/>
                </a:solidFill>
                <a:latin typeface="Berlin Sans FB Demi" pitchFamily="34" charset="0"/>
              </a:rPr>
              <a:t>r</a:t>
            </a:r>
            <a:r>
              <a:rPr lang="it-IT" altLang="it-IT" sz="2000" dirty="0" smtClean="0">
                <a:solidFill>
                  <a:srgbClr val="009900"/>
                </a:solidFill>
                <a:latin typeface="Berlin Sans FB Demi" pitchFamily="34" charset="0"/>
              </a:rPr>
              <a:t>imozione PM</a:t>
            </a:r>
            <a:r>
              <a:rPr lang="it-IT" altLang="it-IT" sz="2000" baseline="-25000" dirty="0" smtClean="0">
                <a:solidFill>
                  <a:srgbClr val="009900"/>
                </a:solidFill>
                <a:latin typeface="Berlin Sans FB Demi" pitchFamily="34" charset="0"/>
              </a:rPr>
              <a:t>10</a:t>
            </a:r>
            <a:endParaRPr lang="it-IT" altLang="it-IT" sz="2000" baseline="-25000" dirty="0">
              <a:solidFill>
                <a:srgbClr val="009900"/>
              </a:solidFill>
              <a:latin typeface="Berlin Sans FB Demi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020272" y="6504245"/>
            <a:ext cx="1302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Manes et al. 2011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xmlns="" val="356136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8502650" cy="5903913"/>
          </a:xfrm>
          <a:prstGeom prst="rect">
            <a:avLst/>
          </a:prstGeom>
          <a:solidFill>
            <a:srgbClr val="FF66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50825" y="3860800"/>
            <a:ext cx="2574925" cy="738188"/>
          </a:xfrm>
          <a:prstGeom prst="rect">
            <a:avLst/>
          </a:prstGeom>
          <a:solidFill>
            <a:srgbClr val="FF6600">
              <a:alpha val="36000"/>
            </a:srgbClr>
          </a:solidFill>
        </p:spPr>
        <p:txBody>
          <a:bodyPr>
            <a:spAutoFit/>
          </a:bodyPr>
          <a:lstStyle/>
          <a:p>
            <a:pPr algn="just" defTabSz="449263">
              <a:spcBef>
                <a:spcPts val="0"/>
              </a:spcBef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Riqualificazione urbana: </a:t>
            </a:r>
          </a:p>
          <a:p>
            <a:pPr algn="just" defTabSz="449263">
              <a:spcBef>
                <a:spcPts val="0"/>
              </a:spcBef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aspetti  estetici,  benessere</a:t>
            </a:r>
          </a:p>
          <a:p>
            <a:pPr algn="just" defTabSz="449263">
              <a:spcBef>
                <a:spcPts val="0"/>
              </a:spcBef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psico-fisico</a:t>
            </a:r>
          </a:p>
        </p:txBody>
      </p:sp>
      <p:sp>
        <p:nvSpPr>
          <p:cNvPr id="6" name="Rettangolo 5"/>
          <p:cNvSpPr/>
          <p:nvPr/>
        </p:nvSpPr>
        <p:spPr>
          <a:xfrm>
            <a:off x="3779838" y="5373688"/>
            <a:ext cx="2087562" cy="522287"/>
          </a:xfrm>
          <a:prstGeom prst="rect">
            <a:avLst/>
          </a:prstGeom>
          <a:solidFill>
            <a:srgbClr val="FF6600">
              <a:alpha val="42000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Arial" pitchFamily="34" charset="0"/>
              </a:rPr>
              <a:t>Aumento del valore immobiliare</a:t>
            </a:r>
            <a:endParaRPr lang="it-IT" sz="1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7451725" y="3573463"/>
            <a:ext cx="1349375" cy="328612"/>
          </a:xfrm>
          <a:prstGeom prst="rect">
            <a:avLst/>
          </a:prstGeom>
          <a:solidFill>
            <a:srgbClr val="FF6600">
              <a:alpha val="39000"/>
            </a:srgbClr>
          </a:solidFill>
        </p:spPr>
        <p:txBody>
          <a:bodyPr wrap="none">
            <a:spAutoFit/>
          </a:bodyPr>
          <a:lstStyle/>
          <a:p>
            <a:pPr algn="just" defTabSz="449263">
              <a:lnSpc>
                <a:spcPct val="96000"/>
              </a:lnSpc>
              <a:spcBef>
                <a:spcPts val="400"/>
              </a:spcBef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Ricreazione</a:t>
            </a:r>
          </a:p>
        </p:txBody>
      </p:sp>
      <p:sp>
        <p:nvSpPr>
          <p:cNvPr id="8" name="Rettangolo 7"/>
          <p:cNvSpPr/>
          <p:nvPr/>
        </p:nvSpPr>
        <p:spPr>
          <a:xfrm>
            <a:off x="7380288" y="2420938"/>
            <a:ext cx="1085850" cy="328612"/>
          </a:xfrm>
          <a:prstGeom prst="rect">
            <a:avLst/>
          </a:prstGeom>
          <a:solidFill>
            <a:srgbClr val="FF6600">
              <a:alpha val="38000"/>
            </a:srgbClr>
          </a:solidFill>
        </p:spPr>
        <p:txBody>
          <a:bodyPr wrap="none">
            <a:spAutoFit/>
          </a:bodyPr>
          <a:lstStyle/>
          <a:p>
            <a:pPr algn="just" defTabSz="449263">
              <a:lnSpc>
                <a:spcPct val="96000"/>
              </a:lnSpc>
              <a:spcBef>
                <a:spcPts val="400"/>
              </a:spcBef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Culturale</a:t>
            </a:r>
          </a:p>
        </p:txBody>
      </p:sp>
      <p:sp>
        <p:nvSpPr>
          <p:cNvPr id="9" name="Rettangolo 8"/>
          <p:cNvSpPr/>
          <p:nvPr/>
        </p:nvSpPr>
        <p:spPr>
          <a:xfrm>
            <a:off x="4787900" y="3284538"/>
            <a:ext cx="1311275" cy="358775"/>
          </a:xfrm>
          <a:prstGeom prst="rect">
            <a:avLst/>
          </a:prstGeom>
          <a:solidFill>
            <a:srgbClr val="FF6600">
              <a:alpha val="42000"/>
            </a:srgbClr>
          </a:solidFill>
        </p:spPr>
        <p:txBody>
          <a:bodyPr wrap="none">
            <a:spAutoFit/>
          </a:bodyPr>
          <a:lstStyle/>
          <a:p>
            <a:pPr defTabSz="449263">
              <a:lnSpc>
                <a:spcPct val="96000"/>
              </a:lnSpc>
              <a:spcBef>
                <a:spcPts val="350"/>
              </a:spcBef>
              <a:buClr>
                <a:srgbClr val="000000"/>
              </a:buClr>
              <a:buSzPct val="100000"/>
              <a:tabLst>
                <a:tab pos="82550" algn="l"/>
                <a:tab pos="996950" algn="l"/>
                <a:tab pos="1911350" algn="l"/>
                <a:tab pos="2825750" algn="l"/>
                <a:tab pos="3740150" algn="l"/>
                <a:tab pos="4654550" algn="l"/>
                <a:tab pos="5568950" algn="l"/>
                <a:tab pos="6483350" algn="l"/>
                <a:tab pos="7397750" algn="l"/>
                <a:tab pos="8312150" algn="l"/>
                <a:tab pos="9226550" algn="l"/>
                <a:tab pos="10140950" algn="l"/>
              </a:tabLst>
              <a:defRPr/>
            </a:pP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Times New Roman" pitchFamily="18" charset="0"/>
              </a:rPr>
              <a:t>Ecologica</a:t>
            </a:r>
          </a:p>
        </p:txBody>
      </p:sp>
      <p:sp>
        <p:nvSpPr>
          <p:cNvPr id="28681" name="CasellaDiTesto 9"/>
          <p:cNvSpPr txBox="1">
            <a:spLocks noChangeArrowheads="1"/>
          </p:cNvSpPr>
          <p:nvPr/>
        </p:nvSpPr>
        <p:spPr bwMode="auto">
          <a:xfrm>
            <a:off x="7308850" y="549275"/>
            <a:ext cx="1511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sz="2000">
                <a:solidFill>
                  <a:srgbClr val="FFFF00"/>
                </a:solidFill>
                <a:latin typeface="Berlin Sans FB Demi" pitchFamily="34" charset="0"/>
              </a:rPr>
              <a:t>LONDRA</a:t>
            </a:r>
          </a:p>
        </p:txBody>
      </p:sp>
      <p:sp>
        <p:nvSpPr>
          <p:cNvPr id="10" name="CasellaDiTesto 38"/>
          <p:cNvSpPr txBox="1">
            <a:spLocks noChangeArrowheads="1"/>
          </p:cNvSpPr>
          <p:nvPr/>
        </p:nvSpPr>
        <p:spPr bwMode="auto">
          <a:xfrm>
            <a:off x="0" y="-26988"/>
            <a:ext cx="9112250" cy="40011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000" dirty="0" smtClean="0">
                <a:solidFill>
                  <a:srgbClr val="009900"/>
                </a:solidFill>
                <a:latin typeface="Berlin Sans FB Demi" pitchFamily="34" charset="0"/>
              </a:rPr>
              <a:t>RIQUALIFICAZIONE AMBIENTALE</a:t>
            </a:r>
            <a:endParaRPr lang="it-IT" altLang="it-IT" sz="2000" dirty="0">
              <a:solidFill>
                <a:srgbClr val="0099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169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95964" y="342900"/>
            <a:ext cx="46322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400" dirty="0"/>
              <a:t>Peculiarità e la complementarità tra gli strumenti:</a:t>
            </a:r>
            <a:br>
              <a:rPr lang="it-IT" sz="1400" dirty="0"/>
            </a:br>
            <a:r>
              <a:rPr lang="it-IT" sz="1400" dirty="0"/>
              <a:t>la valutazione </a:t>
            </a:r>
            <a:r>
              <a:rPr lang="it-IT" sz="1400" dirty="0" smtClean="0"/>
              <a:t>dei SEA è </a:t>
            </a:r>
            <a:r>
              <a:rPr lang="it-IT" sz="1400" dirty="0"/>
              <a:t>un processo di sistema</a:t>
            </a:r>
            <a:endParaRPr kumimoji="0" lang="it-IT" altLang="it-IT" sz="1400" b="1" i="0" u="none" strike="noStrike" cap="none" normalizeH="0" baseline="0" dirty="0" smtClean="0">
              <a:ln>
                <a:noFill/>
              </a:ln>
              <a:solidFill>
                <a:srgbClr val="009900"/>
              </a:solidFill>
              <a:effectLst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258" t="21626" r="25483" b="8533"/>
          <a:stretch/>
        </p:blipFill>
        <p:spPr bwMode="auto">
          <a:xfrm>
            <a:off x="3995964" y="899886"/>
            <a:ext cx="4847772" cy="510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72499" y="1994864"/>
            <a:ext cx="4870467" cy="291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sellaDiTesto 38"/>
          <p:cNvSpPr txBox="1">
            <a:spLocks noChangeArrowheads="1"/>
          </p:cNvSpPr>
          <p:nvPr/>
        </p:nvSpPr>
        <p:spPr bwMode="auto">
          <a:xfrm>
            <a:off x="3175" y="-26988"/>
            <a:ext cx="9109075" cy="3698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rgbClr val="009900"/>
                </a:solidFill>
                <a:latin typeface="Berlin Sans FB Demi" pitchFamily="34" charset="0"/>
              </a:rPr>
              <a:t>VALUTAZIONE DEI SEA</a:t>
            </a:r>
            <a:endParaRPr lang="it-IT" altLang="it-IT" sz="1800" dirty="0">
              <a:solidFill>
                <a:srgbClr val="009900"/>
              </a:solidFill>
              <a:latin typeface="Berlin Sans FB Demi" pitchFamily="34" charset="0"/>
            </a:endParaRPr>
          </a:p>
        </p:txBody>
      </p:sp>
      <p:sp>
        <p:nvSpPr>
          <p:cNvPr id="6" name="Freccia circolare in giù 5"/>
          <p:cNvSpPr/>
          <p:nvPr/>
        </p:nvSpPr>
        <p:spPr>
          <a:xfrm>
            <a:off x="1835696" y="899886"/>
            <a:ext cx="4495800" cy="890814"/>
          </a:xfrm>
          <a:prstGeom prst="curved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313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t="2732" r="43004" b="58229"/>
          <a:stretch/>
        </p:blipFill>
        <p:spPr bwMode="auto">
          <a:xfrm>
            <a:off x="2198097" y="188983"/>
            <a:ext cx="6924359" cy="669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3369" y="6174879"/>
            <a:ext cx="1774775" cy="596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CasellaDiTesto 3"/>
          <p:cNvSpPr txBox="1">
            <a:spLocks noChangeArrowheads="1"/>
          </p:cNvSpPr>
          <p:nvPr/>
        </p:nvSpPr>
        <p:spPr bwMode="auto">
          <a:xfrm>
            <a:off x="3907558" y="-17202"/>
            <a:ext cx="5170586" cy="83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eaLnBrk="1" hangingPunct="1"/>
            <a:r>
              <a:rPr lang="it-IT" altLang="it-IT" sz="2400" b="1" i="1" dirty="0">
                <a:solidFill>
                  <a:srgbClr val="00B050"/>
                </a:solidFill>
                <a:latin typeface="Berlin Sans FB Demi" pitchFamily="34" charset="0"/>
              </a:rPr>
              <a:t>ECOLOGICAL FUNCTIONS</a:t>
            </a:r>
          </a:p>
          <a:p>
            <a:pPr eaLnBrk="1" hangingPunct="1"/>
            <a:r>
              <a:rPr lang="it-IT" altLang="it-IT" sz="2400" b="1" i="1" dirty="0" err="1">
                <a:solidFill>
                  <a:srgbClr val="00B050"/>
                </a:solidFill>
                <a:latin typeface="Berlin Sans FB Demi" pitchFamily="34" charset="0"/>
              </a:rPr>
              <a:t>Delphi</a:t>
            </a:r>
            <a:r>
              <a:rPr lang="it-IT" altLang="it-IT" sz="2400" b="1" i="1" dirty="0">
                <a:solidFill>
                  <a:srgbClr val="00B050"/>
                </a:solidFill>
                <a:latin typeface="Berlin Sans FB Demi" pitchFamily="34" charset="0"/>
              </a:rPr>
              <a:t> </a:t>
            </a:r>
            <a:r>
              <a:rPr lang="it-IT" altLang="it-IT" sz="2400" b="1" i="1" dirty="0" err="1">
                <a:solidFill>
                  <a:srgbClr val="00B050"/>
                </a:solidFill>
                <a:latin typeface="Berlin Sans FB Demi" pitchFamily="34" charset="0"/>
              </a:rPr>
              <a:t>analysis</a:t>
            </a:r>
            <a:endParaRPr lang="it-IT" altLang="it-IT" sz="2400" b="1" i="1" dirty="0">
              <a:solidFill>
                <a:srgbClr val="00B050"/>
              </a:solidFill>
              <a:latin typeface="Berlin Sans FB Demi" pitchFamily="34" charset="0"/>
            </a:endParaRPr>
          </a:p>
        </p:txBody>
      </p:sp>
      <p:pic>
        <p:nvPicPr>
          <p:cNvPr id="15366" name="Picture 2" descr="C:\Documents and Settings\Santolini\Documenti\LOGHI\CREN_2005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0365" y="2878712"/>
            <a:ext cx="513457" cy="329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3" descr="C:\Documents and Settings\Santolini\Documenti\LOGHI\marchio_nuov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176" y="2657702"/>
            <a:ext cx="717723" cy="55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ella 7"/>
          <p:cNvGraphicFramePr>
            <a:graphicFrameLocks noGrp="1"/>
          </p:cNvGraphicFramePr>
          <p:nvPr/>
        </p:nvGraphicFramePr>
        <p:xfrm>
          <a:off x="103808" y="3810744"/>
          <a:ext cx="2361902" cy="2964657"/>
        </p:xfrm>
        <a:graphic>
          <a:graphicData uri="http://schemas.openxmlformats.org/drawingml/2006/table">
            <a:tbl>
              <a:tblPr/>
              <a:tblGrid>
                <a:gridCol w="23619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19208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Batang"/>
                          <a:cs typeface="Slimbach-Medium"/>
                        </a:rPr>
                        <a:t>Regolazione del clima locale</a:t>
                      </a:r>
                      <a:endParaRPr lang="it-IT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80" marR="6180" marT="6180" marB="6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1129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latin typeface="Calibri"/>
                          <a:ea typeface="Batang"/>
                          <a:cs typeface="Slimbach-Medium"/>
                        </a:rPr>
                        <a:t>Regolazione </a:t>
                      </a:r>
                      <a:r>
                        <a:rPr lang="it-IT" sz="1200" b="1" dirty="0">
                          <a:latin typeface="Calibri"/>
                          <a:ea typeface="Batang"/>
                          <a:cs typeface="Slimbach-Medium"/>
                        </a:rPr>
                        <a:t>del clima globale </a:t>
                      </a:r>
                      <a:endParaRPr lang="it-IT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80" marR="6180" marT="6180" marB="6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9208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Batang"/>
                          <a:cs typeface="Slimbach-Medium"/>
                        </a:rPr>
                        <a:t>Regolazione della qualità dell’aria </a:t>
                      </a:r>
                      <a:endParaRPr lang="it-IT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80" marR="6180" marT="6180" marB="6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2687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Batang"/>
                          <a:cs typeface="Slimbach-Medium"/>
                        </a:rPr>
                        <a:t>Protezione dalle piene </a:t>
                      </a:r>
                      <a:endParaRPr lang="it-IT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80" marR="6180" marT="6180" marB="6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1129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Batang"/>
                          <a:cs typeface="Slimbach-Medium"/>
                        </a:rPr>
                        <a:t>Regolazione e fornitura di acqua </a:t>
                      </a:r>
                      <a:endParaRPr lang="it-IT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80" marR="6180" marT="6180" marB="6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8177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Batang"/>
                          <a:cs typeface="Slimbach-Medium"/>
                        </a:rPr>
                        <a:t>Capacità di stoccaggio </a:t>
                      </a:r>
                      <a:endParaRPr lang="it-IT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80" marR="6180" marT="6180" marB="6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8177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Batang"/>
                          <a:cs typeface="Slimbach-Medium"/>
                        </a:rPr>
                        <a:t>Regolazione dei nutrienti </a:t>
                      </a:r>
                      <a:endParaRPr lang="it-IT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80" marR="6180" marT="6180" marB="6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2687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Batang"/>
                          <a:cs typeface="Slimbach-Medium"/>
                        </a:rPr>
                        <a:t>Habitat </a:t>
                      </a:r>
                      <a:endParaRPr lang="it-IT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80" marR="6180" marT="6180" marB="6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8177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err="1">
                          <a:latin typeface="Calibri"/>
                          <a:ea typeface="Batang"/>
                          <a:cs typeface="Slimbach-Medium"/>
                        </a:rPr>
                        <a:t>Estetico-percettivo</a:t>
                      </a:r>
                      <a:r>
                        <a:rPr lang="it-IT" sz="1200" b="1" dirty="0">
                          <a:latin typeface="Calibri"/>
                          <a:ea typeface="Batang"/>
                          <a:cs typeface="Slimbach-Medium"/>
                        </a:rPr>
                        <a:t> </a:t>
                      </a:r>
                      <a:endParaRPr lang="it-IT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80" marR="6180" marT="6180" marB="6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64078">
                <a:tc>
                  <a:txBody>
                    <a:bodyPr/>
                    <a:lstStyle/>
                    <a:p>
                      <a:pPr marL="9017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latin typeface="Calibri"/>
                          <a:ea typeface="Batang"/>
                          <a:cs typeface="Slimbach-Medium"/>
                        </a:rPr>
                        <a:t>Ritenzione e formazione di suolo </a:t>
                      </a:r>
                      <a:endParaRPr lang="it-IT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80" marR="6180" marT="6180" marB="61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15393" name="CasellaDiTesto 9"/>
          <p:cNvSpPr txBox="1">
            <a:spLocks noChangeArrowheads="1"/>
          </p:cNvSpPr>
          <p:nvPr/>
        </p:nvSpPr>
        <p:spPr bwMode="auto">
          <a:xfrm>
            <a:off x="155496" y="3380766"/>
            <a:ext cx="2256294" cy="352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eaLnBrk="1" hangingPunct="1"/>
            <a:r>
              <a:rPr lang="it-IT" altLang="it-IT" sz="1700" b="1" i="1" dirty="0" err="1">
                <a:solidFill>
                  <a:srgbClr val="009900"/>
                </a:solidFill>
              </a:rPr>
              <a:t>Ecosystem</a:t>
            </a:r>
            <a:r>
              <a:rPr lang="it-IT" altLang="it-IT" sz="1700" b="1" i="1" dirty="0">
                <a:solidFill>
                  <a:srgbClr val="009900"/>
                </a:solidFill>
              </a:rPr>
              <a:t> </a:t>
            </a:r>
            <a:r>
              <a:rPr lang="it-IT" altLang="it-IT" sz="1700" b="1" i="1" dirty="0" err="1">
                <a:solidFill>
                  <a:srgbClr val="009900"/>
                </a:solidFill>
              </a:rPr>
              <a:t>services</a:t>
            </a:r>
            <a:endParaRPr lang="it-IT" altLang="it-IT" sz="1700" b="1" i="1" dirty="0">
              <a:solidFill>
                <a:srgbClr val="009900"/>
              </a:solidFill>
            </a:endParaRPr>
          </a:p>
        </p:txBody>
      </p:sp>
      <p:pic>
        <p:nvPicPr>
          <p:cNvPr id="15394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852044" cy="70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tile tx="0" ty="0" sx="100000" sy="100000" flip="none" algn="tl"/>
                </a:blip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9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35983"/>
            <a:ext cx="2652117" cy="135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495" t="5228" r="11030" b="62901"/>
          <a:stretch/>
        </p:blipFill>
        <p:spPr bwMode="auto">
          <a:xfrm>
            <a:off x="8183835" y="2440745"/>
            <a:ext cx="562735" cy="163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32" t="42449" r="58868" b="52815"/>
          <a:stretch/>
        </p:blipFill>
        <p:spPr bwMode="auto">
          <a:xfrm>
            <a:off x="2627785" y="6093296"/>
            <a:ext cx="3456384" cy="61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948856" y="5050452"/>
            <a:ext cx="3170314" cy="1815882"/>
          </a:xfrm>
          <a:prstGeom prst="rect">
            <a:avLst/>
          </a:prstGeom>
          <a:solidFill>
            <a:srgbClr val="00B050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it-IT" sz="1600" b="1" i="1" dirty="0">
                <a:solidFill>
                  <a:schemeClr val="bg1"/>
                </a:solidFill>
                <a:latin typeface="Arial Black" pitchFamily="34" charset="0"/>
              </a:rPr>
              <a:t>O</a:t>
            </a:r>
            <a:r>
              <a:rPr lang="it-IT" sz="1600" b="1" i="1" dirty="0" smtClean="0">
                <a:solidFill>
                  <a:schemeClr val="bg1"/>
                </a:solidFill>
                <a:latin typeface="Arial Black" pitchFamily="34" charset="0"/>
              </a:rPr>
              <a:t>gni </a:t>
            </a:r>
            <a:r>
              <a:rPr lang="it-IT" sz="1600" b="1" i="1" dirty="0">
                <a:solidFill>
                  <a:schemeClr val="bg1"/>
                </a:solidFill>
                <a:latin typeface="Arial Black" pitchFamily="34" charset="0"/>
              </a:rPr>
              <a:t>anno gli ecosistemi</a:t>
            </a:r>
          </a:p>
          <a:p>
            <a:r>
              <a:rPr lang="it-IT" sz="1600" b="1" i="1" dirty="0">
                <a:solidFill>
                  <a:schemeClr val="bg1"/>
                </a:solidFill>
                <a:latin typeface="Arial Black" pitchFamily="34" charset="0"/>
              </a:rPr>
              <a:t>italiani erogano beni e </a:t>
            </a:r>
            <a:r>
              <a:rPr lang="it-IT" sz="1600" b="1" i="1" dirty="0" smtClean="0">
                <a:solidFill>
                  <a:schemeClr val="bg1"/>
                </a:solidFill>
                <a:latin typeface="Arial Black" pitchFamily="34" charset="0"/>
              </a:rPr>
              <a:t>utilità paragonabili </a:t>
            </a:r>
            <a:r>
              <a:rPr lang="it-IT" sz="1600" b="1" i="1" dirty="0">
                <a:solidFill>
                  <a:schemeClr val="bg1"/>
                </a:solidFill>
                <a:latin typeface="Arial Black" pitchFamily="34" charset="0"/>
              </a:rPr>
              <a:t>(per difetto) a </a:t>
            </a:r>
            <a:r>
              <a:rPr lang="it-IT" sz="1600" b="1" i="1" dirty="0" smtClean="0">
                <a:solidFill>
                  <a:schemeClr val="bg1"/>
                </a:solidFill>
                <a:latin typeface="Arial Black" pitchFamily="34" charset="0"/>
              </a:rPr>
              <a:t>€71,3 </a:t>
            </a:r>
            <a:r>
              <a:rPr lang="it-IT" sz="1600" b="1" i="1" dirty="0" err="1" smtClean="0">
                <a:solidFill>
                  <a:schemeClr val="bg1"/>
                </a:solidFill>
                <a:latin typeface="Arial Black" pitchFamily="34" charset="0"/>
              </a:rPr>
              <a:t>mld</a:t>
            </a:r>
            <a:r>
              <a:rPr lang="it-IT" sz="1600" b="1" i="1" dirty="0" smtClean="0">
                <a:solidFill>
                  <a:schemeClr val="bg1"/>
                </a:solidFill>
                <a:latin typeface="Arial Black" pitchFamily="34" charset="0"/>
              </a:rPr>
              <a:t>  (</a:t>
            </a:r>
            <a:r>
              <a:rPr lang="it-IT" sz="1600" b="1" i="1" dirty="0" err="1" smtClean="0">
                <a:solidFill>
                  <a:schemeClr val="bg1"/>
                </a:solidFill>
                <a:latin typeface="Arial Black" pitchFamily="34" charset="0"/>
              </a:rPr>
              <a:t>Scolozzi</a:t>
            </a:r>
            <a:r>
              <a:rPr lang="it-IT" sz="1600" b="1" i="1" dirty="0" smtClean="0">
                <a:solidFill>
                  <a:schemeClr val="bg1"/>
                </a:solidFill>
                <a:latin typeface="Arial Black" pitchFamily="34" charset="0"/>
              </a:rPr>
              <a:t> et a. 2012).</a:t>
            </a:r>
          </a:p>
          <a:p>
            <a:r>
              <a:rPr lang="it-IT" sz="1600" b="1" i="1" dirty="0" smtClean="0">
                <a:solidFill>
                  <a:schemeClr val="bg1"/>
                </a:solidFill>
                <a:latin typeface="Arial Black" pitchFamily="34" charset="0"/>
              </a:rPr>
              <a:t>Il VET  dei PPNN (DAP)  è € 402,3 </a:t>
            </a:r>
            <a:r>
              <a:rPr lang="it-IT" sz="1600" b="1" i="1" dirty="0" err="1" smtClean="0">
                <a:solidFill>
                  <a:schemeClr val="bg1"/>
                </a:solidFill>
                <a:latin typeface="Arial Black" pitchFamily="34" charset="0"/>
              </a:rPr>
              <a:t>mil</a:t>
            </a:r>
            <a:r>
              <a:rPr lang="it-IT" sz="1600" b="1" i="1" dirty="0" smtClean="0">
                <a:solidFill>
                  <a:schemeClr val="bg1"/>
                </a:solidFill>
                <a:latin typeface="Arial Black" pitchFamily="34" charset="0"/>
              </a:rPr>
              <a:t>  (Marino 2014).</a:t>
            </a:r>
            <a:endParaRPr lang="it-IT" sz="16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89" t="19792" r="26282" b="44353"/>
          <a:stretch/>
        </p:blipFill>
        <p:spPr bwMode="auto">
          <a:xfrm>
            <a:off x="119705" y="764704"/>
            <a:ext cx="2360958" cy="1251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291768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2702" y="0"/>
            <a:ext cx="623349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419872" y="0"/>
            <a:ext cx="281179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2.287</a:t>
            </a:r>
            <a:r>
              <a:rPr lang="en-US" b="1" dirty="0" smtClean="0"/>
              <a:t> </a:t>
            </a:r>
            <a:r>
              <a:rPr lang="en-US" b="1" dirty="0"/>
              <a:t>Italian sites, officially listed in the </a:t>
            </a:r>
            <a:r>
              <a:rPr lang="en-US" b="1" dirty="0" err="1"/>
              <a:t>Natura</a:t>
            </a:r>
            <a:r>
              <a:rPr lang="en-US" b="1" dirty="0"/>
              <a:t> 2000</a:t>
            </a:r>
            <a:endParaRPr lang="it-IT" b="1" dirty="0"/>
          </a:p>
        </p:txBody>
      </p:sp>
      <p:sp>
        <p:nvSpPr>
          <p:cNvPr id="3" name="Rettangolo 2"/>
          <p:cNvSpPr/>
          <p:nvPr/>
        </p:nvSpPr>
        <p:spPr>
          <a:xfrm>
            <a:off x="6213210" y="0"/>
            <a:ext cx="29307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As internal factors (strengths and weaknesses) </a:t>
            </a:r>
            <a:r>
              <a:rPr lang="en-US" sz="1400" b="1" dirty="0"/>
              <a:t>environmental quality</a:t>
            </a:r>
            <a:r>
              <a:rPr lang="en-US" sz="1400" dirty="0"/>
              <a:t> and </a:t>
            </a:r>
            <a:r>
              <a:rPr lang="en-US" sz="1400" b="1" dirty="0"/>
              <a:t>dynamics of the site </a:t>
            </a:r>
            <a:r>
              <a:rPr lang="en-US" sz="1400" dirty="0"/>
              <a:t>were</a:t>
            </a:r>
          </a:p>
          <a:p>
            <a:r>
              <a:rPr lang="en-US" sz="1400" dirty="0"/>
              <a:t>considered. </a:t>
            </a:r>
            <a:endParaRPr lang="en-US" sz="1400" dirty="0" smtClean="0"/>
          </a:p>
          <a:p>
            <a:r>
              <a:rPr lang="en-US" sz="1400" dirty="0" smtClean="0"/>
              <a:t>As </a:t>
            </a:r>
            <a:r>
              <a:rPr lang="en-US" sz="1400" dirty="0"/>
              <a:t>external factors (opportunities and threats), </a:t>
            </a:r>
            <a:r>
              <a:rPr lang="en-US" sz="1400" b="1" dirty="0"/>
              <a:t>territory characteristics </a:t>
            </a:r>
            <a:r>
              <a:rPr lang="en-US" sz="1400" dirty="0"/>
              <a:t>and </a:t>
            </a:r>
            <a:r>
              <a:rPr lang="en-US" sz="1400" b="1" dirty="0"/>
              <a:t>dynamics </a:t>
            </a:r>
            <a:r>
              <a:rPr lang="en-US" sz="1400" b="1" dirty="0" smtClean="0"/>
              <a:t>in the </a:t>
            </a:r>
            <a:r>
              <a:rPr lang="en-US" sz="1400" b="1" dirty="0"/>
              <a:t>surrounding areas </a:t>
            </a:r>
            <a:r>
              <a:rPr lang="en-US" sz="1400" dirty="0"/>
              <a:t>were considered, within a </a:t>
            </a:r>
            <a:r>
              <a:rPr lang="en-US" sz="1400" b="1" dirty="0"/>
              <a:t>5-km buffer.</a:t>
            </a:r>
            <a:endParaRPr lang="it-IT" sz="1400" b="1" dirty="0"/>
          </a:p>
        </p:txBody>
      </p:sp>
      <p:grpSp>
        <p:nvGrpSpPr>
          <p:cNvPr id="6" name="Gruppo 5"/>
          <p:cNvGrpSpPr/>
          <p:nvPr/>
        </p:nvGrpSpPr>
        <p:grpSpPr>
          <a:xfrm>
            <a:off x="6213210" y="1916832"/>
            <a:ext cx="2760795" cy="4826675"/>
            <a:chOff x="0" y="0"/>
            <a:chExt cx="2590800" cy="4600575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55" t="23810" r="66829" b="8201"/>
            <a:stretch/>
          </p:blipFill>
          <p:spPr bwMode="auto">
            <a:xfrm>
              <a:off x="0" y="0"/>
              <a:ext cx="2552700" cy="35052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2331" t="19523" r="1203" b="56675"/>
            <a:stretch/>
          </p:blipFill>
          <p:spPr bwMode="auto">
            <a:xfrm>
              <a:off x="0" y="3286125"/>
              <a:ext cx="2590800" cy="13144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  <p:sp>
        <p:nvSpPr>
          <p:cNvPr id="4" name="Rettangolo 3"/>
          <p:cNvSpPr/>
          <p:nvPr/>
        </p:nvSpPr>
        <p:spPr>
          <a:xfrm>
            <a:off x="3443438" y="716503"/>
            <a:ext cx="2790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/>
              <a:t>forza </a:t>
            </a:r>
            <a:r>
              <a:rPr lang="it-IT" sz="1400" dirty="0"/>
              <a:t>(</a:t>
            </a:r>
            <a:r>
              <a:rPr lang="it-IT" sz="1400" b="1" i="1" dirty="0" err="1"/>
              <a:t>S</a:t>
            </a:r>
            <a:r>
              <a:rPr lang="it-IT" sz="1400" i="1" dirty="0" err="1"/>
              <a:t>trengths</a:t>
            </a:r>
            <a:r>
              <a:rPr lang="it-IT" sz="1400" dirty="0" smtClean="0"/>
              <a:t>)</a:t>
            </a:r>
          </a:p>
          <a:p>
            <a:r>
              <a:rPr lang="it-IT" sz="1400" dirty="0" smtClean="0"/>
              <a:t>debolezza </a:t>
            </a:r>
            <a:r>
              <a:rPr lang="it-IT" sz="1400" dirty="0"/>
              <a:t>(</a:t>
            </a:r>
            <a:r>
              <a:rPr lang="it-IT" sz="1400" b="1" i="1" dirty="0" err="1"/>
              <a:t>W</a:t>
            </a:r>
            <a:r>
              <a:rPr lang="it-IT" sz="1400" i="1" dirty="0" err="1"/>
              <a:t>eaknesses</a:t>
            </a:r>
            <a:r>
              <a:rPr lang="it-IT" sz="1400" dirty="0" smtClean="0"/>
              <a:t>) </a:t>
            </a:r>
            <a:endParaRPr lang="it-IT" sz="1400" dirty="0"/>
          </a:p>
          <a:p>
            <a:r>
              <a:rPr lang="it-IT" sz="1400" dirty="0" smtClean="0"/>
              <a:t>opportunità </a:t>
            </a:r>
            <a:r>
              <a:rPr lang="it-IT" sz="1400" dirty="0"/>
              <a:t>(</a:t>
            </a:r>
            <a:r>
              <a:rPr lang="it-IT" sz="1400" b="1" i="1" dirty="0" err="1" smtClean="0"/>
              <a:t>O</a:t>
            </a:r>
            <a:r>
              <a:rPr lang="it-IT" sz="1400" i="1" dirty="0" err="1" smtClean="0"/>
              <a:t>pportunities</a:t>
            </a:r>
            <a:r>
              <a:rPr lang="it-IT" sz="1400" dirty="0" smtClean="0"/>
              <a:t>)</a:t>
            </a:r>
          </a:p>
          <a:p>
            <a:r>
              <a:rPr lang="it-IT" sz="1400" dirty="0" smtClean="0"/>
              <a:t>minacce </a:t>
            </a:r>
            <a:r>
              <a:rPr lang="it-IT" sz="1400" dirty="0"/>
              <a:t>(</a:t>
            </a:r>
            <a:r>
              <a:rPr lang="it-IT" sz="1400" b="1" i="1" dirty="0" err="1"/>
              <a:t>T</a:t>
            </a:r>
            <a:r>
              <a:rPr lang="it-IT" sz="1400" i="1" dirty="0" err="1"/>
              <a:t>hreats</a:t>
            </a:r>
            <a:r>
              <a:rPr lang="it-IT" sz="1400" dirty="0"/>
              <a:t>)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7775677" y="6586872"/>
            <a:ext cx="1368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err="1" smtClean="0"/>
              <a:t>Scolozzi</a:t>
            </a:r>
            <a:r>
              <a:rPr lang="it-IT" sz="1200" i="1" dirty="0" smtClean="0"/>
              <a:t> et al. 2014</a:t>
            </a:r>
            <a:endParaRPr lang="it-IT" sz="1200" i="1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10" t="17321" r="32834" b="27679"/>
          <a:stretch/>
        </p:blipFill>
        <p:spPr bwMode="auto">
          <a:xfrm>
            <a:off x="3443437" y="1670611"/>
            <a:ext cx="2559177" cy="1135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2753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089" t="41176" r="15556" b="47949"/>
          <a:stretch>
            <a:fillRect/>
          </a:stretch>
        </p:blipFill>
        <p:spPr bwMode="auto">
          <a:xfrm>
            <a:off x="22225" y="5661025"/>
            <a:ext cx="4338638" cy="79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166" t="20174" r="52258" b="11905"/>
          <a:stretch>
            <a:fillRect/>
          </a:stretch>
        </p:blipFill>
        <p:spPr bwMode="auto">
          <a:xfrm>
            <a:off x="0" y="836613"/>
            <a:ext cx="43688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0" name="CasellaDiTesto 2"/>
          <p:cNvSpPr txBox="1">
            <a:spLocks noChangeArrowheads="1"/>
          </p:cNvSpPr>
          <p:nvPr/>
        </p:nvSpPr>
        <p:spPr bwMode="auto">
          <a:xfrm>
            <a:off x="179388" y="682625"/>
            <a:ext cx="2754312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it-IT" b="1" i="1"/>
              <a:t>F8 – ACQUA POTABILE</a:t>
            </a: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50" t="12302" r="51642" b="80276"/>
          <a:stretch>
            <a:fillRect/>
          </a:stretch>
        </p:blipFill>
        <p:spPr bwMode="auto">
          <a:xfrm>
            <a:off x="14288" y="0"/>
            <a:ext cx="4679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50" t="12302" r="51642" b="80276"/>
          <a:stretch>
            <a:fillRect/>
          </a:stretch>
        </p:blipFill>
        <p:spPr bwMode="auto">
          <a:xfrm>
            <a:off x="22225" y="15875"/>
            <a:ext cx="4679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50" t="12302" r="51642" b="80276"/>
          <a:stretch>
            <a:fillRect/>
          </a:stretch>
        </p:blipFill>
        <p:spPr bwMode="auto">
          <a:xfrm>
            <a:off x="4435475" y="12700"/>
            <a:ext cx="4679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2" descr="D:\pubblicazioni\articoli work in progress\salzau special issue\morri santolini\revisione con rocco\invio 18 maggio 2012\in correzione x rinvio\rinvio fine ottobre 2012\rinvio 4 dicembre 2012\tabelle e fig\figura 2 OK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099" b="45860"/>
          <a:stretch>
            <a:fillRect/>
          </a:stretch>
        </p:blipFill>
        <p:spPr bwMode="auto">
          <a:xfrm>
            <a:off x="6372225" y="2262188"/>
            <a:ext cx="2652713" cy="181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6" descr="C:\DocRiccardo\LOGHI\URBINO\UNIURB_Impianto-logo-2010Definitiv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485"/>
          <a:stretch>
            <a:fillRect/>
          </a:stretch>
        </p:blipFill>
        <p:spPr bwMode="auto">
          <a:xfrm>
            <a:off x="4791075" y="890588"/>
            <a:ext cx="10731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6" descr="Marecchia-Foglia bosc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3" b="705"/>
          <a:stretch>
            <a:fillRect/>
          </a:stretch>
        </p:blipFill>
        <p:spPr bwMode="auto">
          <a:xfrm>
            <a:off x="4643438" y="2046288"/>
            <a:ext cx="2132012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Immagin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63" t="6680" r="23322" b="54327"/>
          <a:stretch>
            <a:fillRect/>
          </a:stretch>
        </p:blipFill>
        <p:spPr bwMode="auto">
          <a:xfrm>
            <a:off x="6118225" y="657225"/>
            <a:ext cx="2921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24" t="44107" r="35963" b="25793"/>
          <a:stretch>
            <a:fillRect/>
          </a:stretch>
        </p:blipFill>
        <p:spPr bwMode="auto">
          <a:xfrm>
            <a:off x="4435475" y="4076700"/>
            <a:ext cx="4651375" cy="134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e 1"/>
          <p:cNvSpPr/>
          <p:nvPr/>
        </p:nvSpPr>
        <p:spPr>
          <a:xfrm>
            <a:off x="8331200" y="4846638"/>
            <a:ext cx="315913" cy="160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4572000" y="5373688"/>
            <a:ext cx="2189163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1400" b="1" dirty="0">
                <a:latin typeface="+mn-lt"/>
                <a:ea typeface="ＭＳ Ｐゴシック" pitchFamily="34" charset="-128"/>
              </a:rPr>
              <a:t>BOSCHI 53% = ha 1.133 MACCHIE 20% = ha 427</a:t>
            </a:r>
          </a:p>
        </p:txBody>
      </p:sp>
      <p:sp>
        <p:nvSpPr>
          <p:cNvPr id="9232" name="CasellaDiTesto 13"/>
          <p:cNvSpPr txBox="1">
            <a:spLocks noChangeArrowheads="1"/>
          </p:cNvSpPr>
          <p:nvPr/>
        </p:nvSpPr>
        <p:spPr bwMode="auto">
          <a:xfrm>
            <a:off x="7092950" y="5445125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it-IT" b="1"/>
              <a:t>244.920 €/ha/y </a:t>
            </a:r>
          </a:p>
        </p:txBody>
      </p:sp>
      <p:sp>
        <p:nvSpPr>
          <p:cNvPr id="4" name="Rettangolo 3"/>
          <p:cNvSpPr/>
          <p:nvPr/>
        </p:nvSpPr>
        <p:spPr>
          <a:xfrm>
            <a:off x="7092950" y="5445125"/>
            <a:ext cx="1655763" cy="3698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5932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38"/>
          <p:cNvSpPr txBox="1">
            <a:spLocks noChangeArrowheads="1"/>
          </p:cNvSpPr>
          <p:nvPr/>
        </p:nvSpPr>
        <p:spPr bwMode="auto">
          <a:xfrm>
            <a:off x="0" y="0"/>
            <a:ext cx="9144000" cy="3698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it-IT" altLang="it-IT" sz="1800" dirty="0">
              <a:solidFill>
                <a:srgbClr val="009900"/>
              </a:solidFill>
              <a:latin typeface="Berlin Sans FB Demi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8430" y="448206"/>
            <a:ext cx="5021685" cy="3637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Group 175"/>
          <p:cNvGraphicFramePr>
            <a:graphicFrameLocks noGrp="1"/>
          </p:cNvGraphicFramePr>
          <p:nvPr>
            <p:extLst/>
          </p:nvPr>
        </p:nvGraphicFramePr>
        <p:xfrm>
          <a:off x="35496" y="549902"/>
          <a:ext cx="4238431" cy="3458218"/>
        </p:xfrm>
        <a:graphic>
          <a:graphicData uri="http://schemas.openxmlformats.org/drawingml/2006/table">
            <a:tbl>
              <a:tblPr/>
              <a:tblGrid>
                <a:gridCol w="19797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348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238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69970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alt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Value of  </a:t>
                      </a:r>
                      <a:r>
                        <a:rPr kumimoji="0" lang="it-IT" altLang="it-IT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ESs</a:t>
                      </a:r>
                      <a:r>
                        <a:rPr kumimoji="0" lang="it-IT" alt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(€)</a:t>
                      </a:r>
                      <a:r>
                        <a:rPr lang="it-IT" altLang="it-IT" sz="1000" b="1" dirty="0" smtClean="0">
                          <a:solidFill>
                            <a:srgbClr val="0E1F72"/>
                          </a:solidFill>
                          <a:latin typeface="Arial" charset="0"/>
                        </a:rPr>
                        <a:t> costo medio per la depurazione dell’acqua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altLang="it-IT" sz="1000" b="1" dirty="0" smtClean="0">
                          <a:solidFill>
                            <a:srgbClr val="0E1F72"/>
                          </a:solidFill>
                          <a:latin typeface="Arial" charset="0"/>
                        </a:rPr>
                        <a:t>7,5 €/Kg N </a:t>
                      </a:r>
                      <a:r>
                        <a:rPr lang="it-IT" altLang="it-IT" sz="1000" dirty="0" smtClean="0">
                          <a:solidFill>
                            <a:srgbClr val="0E1F72"/>
                          </a:solidFill>
                          <a:latin typeface="Arial" charset="0"/>
                        </a:rPr>
                        <a:t>(ISPRA, 2009)</a:t>
                      </a:r>
                      <a:r>
                        <a:rPr lang="it-IT" altLang="it-IT" sz="1000" dirty="0" smtClean="0">
                          <a:latin typeface="Arial" charset="0"/>
                        </a:rPr>
                        <a:t> </a:t>
                      </a:r>
                      <a:endParaRPr lang="en-GB" altLang="it-IT" sz="1000" dirty="0" smtClean="0">
                        <a:solidFill>
                          <a:srgbClr val="0E1F72"/>
                        </a:solidFill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fascia tampone boscata</a:t>
                      </a:r>
                      <a:r>
                        <a:rPr kumimoji="0" lang="it-IT" altLang="it-IT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(3x1000m) è in grado di rimuovere 405 kg di azoto, </a:t>
                      </a:r>
                      <a:r>
                        <a:rPr kumimoji="0" lang="it-IT" alt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it-IT" altLang="it-IT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Mander</a:t>
                      </a:r>
                      <a:r>
                        <a:rPr kumimoji="0" lang="it-IT" altLang="it-IT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al., 1997; Soana et al., 2013)</a:t>
                      </a: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5F9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1F72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2008 </a:t>
                      </a:r>
                      <a:endParaRPr kumimoji="0" lang="it-IT" alt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E1F7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5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79563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WITHOUT FTB </a:t>
                      </a:r>
                      <a:endParaRPr kumimoji="0" lang="it-IT" alt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5F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FTB (86 km)</a:t>
                      </a:r>
                      <a:endParaRPr kumimoji="0" lang="it-IT" alt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5691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DEPURATION from  N</a:t>
                      </a:r>
                      <a:endParaRPr kumimoji="0" lang="it-IT" alt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5F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1.106.383,41</a:t>
                      </a:r>
                      <a:endParaRPr kumimoji="0" lang="it-IT" alt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5F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1.367.608,41</a:t>
                      </a:r>
                      <a:endParaRPr kumimoji="0" lang="it-IT" alt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1744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400" dirty="0" smtClean="0"/>
                        <a:t>WATER RETENTION</a:t>
                      </a:r>
                      <a:endParaRPr kumimoji="0" lang="it-IT" altLang="it-IT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5F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87.019,79</a:t>
                      </a:r>
                      <a:endParaRPr kumimoji="0" lang="it-IT" alt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5F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186.762,59</a:t>
                      </a:r>
                      <a:endParaRPr kumimoji="0" lang="it-IT" alt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660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PROTECTION </a:t>
                      </a:r>
                      <a:r>
                        <a:rPr kumimoji="0" lang="it-IT" altLang="it-IT" sz="1200" b="0" i="0" u="none" strike="noStrike" cap="all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soil</a:t>
                      </a:r>
                      <a:r>
                        <a:rPr kumimoji="0" lang="it-IT" altLang="it-IT" sz="1200" b="0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it-IT" altLang="it-IT" sz="1200" b="0" i="0" u="none" strike="noStrike" cap="all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erosion</a:t>
                      </a:r>
                      <a:r>
                        <a:rPr kumimoji="0" lang="it-IT" altLang="it-IT" sz="1200" b="0" i="0" u="none" strike="noStrike" cap="all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it-IT" altLang="it-IT" sz="1200" b="0" i="0" u="none" strike="noStrike" cap="all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5F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2.160,86</a:t>
                      </a:r>
                      <a:endParaRPr kumimoji="0" lang="it-IT" alt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5F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4.637,66</a:t>
                      </a:r>
                      <a:endParaRPr kumimoji="0" lang="it-IT" alt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4888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alt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CO</a:t>
                      </a:r>
                      <a:r>
                        <a:rPr kumimoji="0" lang="it-IT" altLang="it-IT" sz="12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  </a:t>
                      </a:r>
                      <a:r>
                        <a:rPr kumimoji="0" lang="it-IT" alt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ABSORPTION</a:t>
                      </a:r>
                      <a:endParaRPr kumimoji="0" lang="it-IT" alt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5F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8.058,22</a:t>
                      </a:r>
                      <a:endParaRPr kumimoji="0" lang="it-IT" altLang="it-IT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5F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17.294,62</a:t>
                      </a:r>
                      <a:endParaRPr kumimoji="0" lang="it-IT" alt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3127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ESs</a:t>
                      </a:r>
                      <a:r>
                        <a:rPr kumimoji="0" lang="it-IT" alt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TOTAL</a:t>
                      </a:r>
                      <a:endParaRPr kumimoji="0" lang="it-IT" alt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5F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1.203.622,28</a:t>
                      </a:r>
                      <a:endParaRPr kumimoji="0" lang="it-IT" alt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5F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 sz="1800" kern="1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1.576.303,28</a:t>
                      </a:r>
                      <a:endParaRPr kumimoji="0" lang="it-IT" alt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F5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5" name="Group 68"/>
          <p:cNvGraphicFramePr>
            <a:graphicFrameLocks noGrp="1"/>
          </p:cNvGraphicFramePr>
          <p:nvPr>
            <p:extLst/>
          </p:nvPr>
        </p:nvGraphicFramePr>
        <p:xfrm>
          <a:off x="4355976" y="4108345"/>
          <a:ext cx="4699126" cy="2433003"/>
        </p:xfrm>
        <a:graphic>
          <a:graphicData uri="http://schemas.openxmlformats.org/drawingml/2006/table">
            <a:tbl>
              <a:tblPr/>
              <a:tblGrid>
                <a:gridCol w="27976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80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334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0363">
                <a:tc rowSpan="2">
                  <a:txBody>
                    <a:bodyPr/>
                    <a:lstStyle>
                      <a:lvl1pPr marL="273050" indent="-27305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639763" indent="-246063"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indent="-246063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87450" indent="-20955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462088" indent="-209550" algn="l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9192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3764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8336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2908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273050" marR="0" lvl="0" indent="-2730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1F7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DEPURATION FROM N</a:t>
                      </a:r>
                      <a:endParaRPr kumimoji="0" lang="it-IT" alt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E1F7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gridSpan="2">
                  <a:txBody>
                    <a:bodyPr/>
                    <a:lstStyle>
                      <a:lvl1pPr marL="273050" indent="-27305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639763" indent="-246063"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indent="-246063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87450" indent="-20955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462088" indent="-209550" algn="l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9192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3764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8336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2908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273050" marR="0" lvl="0" indent="-2730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1F7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2008</a:t>
                      </a:r>
                      <a:endParaRPr kumimoji="0" lang="it-IT" alt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E1F72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 marL="273050" indent="-27305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639763" indent="-246063"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indent="-246063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87450" indent="-20955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462088" indent="-209550" algn="l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9192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3764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8336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2908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273050" marR="0" lvl="0" indent="-2730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€</a:t>
                      </a:r>
                      <a:endParaRPr kumimoji="0" lang="it-IT" alt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273050" indent="-27305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639763" indent="-246063"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indent="-246063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87450" indent="-20955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462088" indent="-209550" algn="l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9192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3764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8336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2908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273050" marR="0" lvl="0" indent="-2730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%</a:t>
                      </a:r>
                      <a:endParaRPr kumimoji="0" lang="it-IT" alt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9925">
                <a:tc>
                  <a:txBody>
                    <a:bodyPr/>
                    <a:lstStyle>
                      <a:lvl1pPr marL="273050" indent="-27305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639763" indent="-246063"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indent="-246063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87450" indent="-20955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462088" indent="-209550" algn="l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9192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3764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8336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2908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0" marR="0" lvl="0" indent="-2730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200" b="1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N REMOVING COST IN PURIFICATION</a:t>
                      </a:r>
                      <a:r>
                        <a:rPr lang="it-IT" sz="1200" b="1" baseline="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PLANT</a:t>
                      </a:r>
                      <a:endParaRPr kumimoji="0" lang="it-IT" altLang="it-IT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273050" indent="-27305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639763" indent="-246063"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indent="-246063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87450" indent="-20955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462088" indent="-209550" algn="l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9192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3764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8336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2908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273050" marR="0" lvl="0" indent="-27305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3.213.455,82</a:t>
                      </a: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273050" indent="-27305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639763" indent="-246063"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indent="-246063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87450" indent="-20955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462088" indent="-209550" algn="l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9192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3764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8336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2908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273050" marR="0" lvl="0" indent="-27305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100,00</a:t>
                      </a: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92163">
                <a:tc>
                  <a:txBody>
                    <a:bodyPr/>
                    <a:lstStyle>
                      <a:lvl1pPr marL="273050" indent="-27305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639763" indent="-246063"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indent="-246063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87450" indent="-20955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462088" indent="-209550" algn="l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9192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3764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8336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2908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273050" marR="0" lvl="0" indent="-2730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alt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1F7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PURIFICATION FINAL COST </a:t>
                      </a:r>
                    </a:p>
                    <a:p>
                      <a:pPr marL="273050" marR="0" lvl="0" indent="-27305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altLang="it-IT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E1F7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Less</a:t>
                      </a:r>
                      <a:r>
                        <a:rPr kumimoji="0" lang="it-IT" alt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1F7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it-IT" altLang="it-IT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E1F7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ESs</a:t>
                      </a:r>
                      <a:r>
                        <a:rPr kumimoji="0" lang="it-IT" alt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1F7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of  </a:t>
                      </a:r>
                      <a:r>
                        <a:rPr kumimoji="0" lang="it-IT" altLang="it-IT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E1F7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vegetation</a:t>
                      </a:r>
                      <a:r>
                        <a:rPr kumimoji="0" lang="it-IT" alt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1F72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buffer  zone</a:t>
                      </a:r>
                      <a:r>
                        <a:rPr kumimoji="0" lang="it-IT" alt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(€</a:t>
                      </a:r>
                      <a:r>
                        <a:rPr kumimoji="0" lang="it-IT" alt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1.367.608,41)</a:t>
                      </a:r>
                    </a:p>
                    <a:p>
                      <a:pPr marL="0" marR="0" lvl="0" indent="-27305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 smtClean="0"/>
                        <a:t>only with 3 m buffer zone it  removes 42.5% of N almost halving the cost of water treatment</a:t>
                      </a:r>
                      <a:endParaRPr kumimoji="0" lang="it-IT" alt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273050" indent="-27305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639763" indent="-246063"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indent="-246063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87450" indent="-20955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462088" indent="-209550" algn="l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9192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3764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8336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2908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273050" marR="0" lvl="0" indent="-27305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1.845.847,41</a:t>
                      </a:r>
                      <a:endParaRPr kumimoji="0" lang="it-IT" alt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 marL="273050" indent="-27305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95000"/>
                        <a:buFont typeface="Wingdings 2" panose="05020102010507070707" pitchFamily="18" charset="2"/>
                        <a:defRPr sz="22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1pPr>
                      <a:lvl2pPr marL="639763" indent="-246063" algn="l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5000"/>
                        <a:buFont typeface="Wingdings 2" panose="05020102010507070707" pitchFamily="18" charset="2"/>
                        <a:defRPr sz="20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2pPr>
                      <a:lvl3pPr indent="-246063"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 2" panose="05020102010507070707" pitchFamily="18" charset="2"/>
                        <a:defRPr sz="1900"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3pPr>
                      <a:lvl4pPr marL="1187450" indent="-209550" algn="l">
                        <a:spcBef>
                          <a:spcPct val="20000"/>
                        </a:spcBef>
                        <a:buClr>
                          <a:srgbClr val="0BD0D9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4pPr>
                      <a:lvl5pPr marL="1462088" indent="-209550" algn="l">
                        <a:spcBef>
                          <a:spcPct val="20000"/>
                        </a:spcBef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5pPr>
                      <a:lvl6pPr marL="19192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6pPr>
                      <a:lvl7pPr marL="23764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7pPr>
                      <a:lvl8pPr marL="28336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8pPr>
                      <a:lvl9pPr marL="3290888" indent="-20955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0CF9B"/>
                        </a:buClr>
                        <a:buSzPct val="65000"/>
                        <a:buFont typeface="Wingdings 2" panose="05020102010507070707" pitchFamily="18" charset="2"/>
                        <a:defRPr>
                          <a:solidFill>
                            <a:schemeClr val="tx1"/>
                          </a:solidFill>
                          <a:latin typeface="Constantia" panose="02030602050306030303" pitchFamily="18" charset="0"/>
                        </a:defRPr>
                      </a:lvl9pPr>
                    </a:lstStyle>
                    <a:p>
                      <a:pPr marL="273050" marR="0" lvl="0" indent="-27305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57,55</a:t>
                      </a:r>
                      <a:endParaRPr kumimoji="0" lang="it-IT" alt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CasellaDiTesto 38"/>
          <p:cNvSpPr txBox="1">
            <a:spLocks noChangeArrowheads="1"/>
          </p:cNvSpPr>
          <p:nvPr/>
        </p:nvSpPr>
        <p:spPr bwMode="auto">
          <a:xfrm>
            <a:off x="-2" y="-87926"/>
            <a:ext cx="914400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it-IT" sz="2400" dirty="0" smtClean="0">
                <a:solidFill>
                  <a:srgbClr val="008000"/>
                </a:solidFill>
                <a:latin typeface="Berlin Sans FB Demi" pitchFamily="34" charset="0"/>
              </a:rPr>
              <a:t>Hydrographic </a:t>
            </a:r>
            <a:r>
              <a:rPr lang="en-US" altLang="it-IT" sz="2400" dirty="0">
                <a:solidFill>
                  <a:srgbClr val="008000"/>
                </a:solidFill>
                <a:latin typeface="Berlin Sans FB Demi" pitchFamily="34" charset="0"/>
              </a:rPr>
              <a:t>network of alluvial </a:t>
            </a:r>
            <a:r>
              <a:rPr lang="en-US" altLang="it-IT" sz="2400" dirty="0" smtClean="0">
                <a:solidFill>
                  <a:srgbClr val="008000"/>
                </a:solidFill>
                <a:latin typeface="Berlin Sans FB Demi" pitchFamily="34" charset="0"/>
              </a:rPr>
              <a:t>fan </a:t>
            </a:r>
            <a:r>
              <a:rPr lang="it-IT" altLang="it-IT" sz="2400" b="1" dirty="0" smtClean="0">
                <a:solidFill>
                  <a:srgbClr val="008000"/>
                </a:solidFill>
                <a:latin typeface="Berlin Sans FB Demi" panose="020E0802020502020306" pitchFamily="34" charset="0"/>
                <a:cs typeface="Times New Roman" panose="02020603050405020304" pitchFamily="18" charset="0"/>
              </a:rPr>
              <a:t>(141,8 Km)</a:t>
            </a:r>
            <a:r>
              <a:rPr lang="it-IT" altLang="it-IT" sz="2400" dirty="0" smtClean="0">
                <a:solidFill>
                  <a:srgbClr val="008000"/>
                </a:solidFill>
                <a:latin typeface="Berlin Sans FB Demi" pitchFamily="34" charset="0"/>
              </a:rPr>
              <a:t> </a:t>
            </a:r>
            <a:endParaRPr lang="it-IT" altLang="it-IT" sz="2400" dirty="0">
              <a:solidFill>
                <a:srgbClr val="008000"/>
              </a:solidFill>
              <a:latin typeface="Berlin Sans FB Demi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79304"/>
            <a:ext cx="2819108" cy="259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35496" y="4653136"/>
            <a:ext cx="1857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Balance between needs and export </a:t>
            </a:r>
            <a:r>
              <a:rPr lang="en-US" b="1" dirty="0" smtClean="0"/>
              <a:t>crop </a:t>
            </a:r>
          </a:p>
          <a:p>
            <a:r>
              <a:rPr lang="it-IT" b="1" dirty="0" smtClean="0"/>
              <a:t>+428.461 kg/N</a:t>
            </a:r>
            <a:endParaRPr lang="it-IT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355976" y="558186"/>
            <a:ext cx="26642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Conoide del Fiume Marecchia</a:t>
            </a:r>
          </a:p>
          <a:p>
            <a:r>
              <a:rPr lang="it-IT" b="1" dirty="0" err="1" smtClean="0"/>
              <a:t>Groundwater</a:t>
            </a:r>
            <a:r>
              <a:rPr lang="it-IT" b="1" dirty="0" smtClean="0"/>
              <a:t> 100 Mln m</a:t>
            </a:r>
            <a:r>
              <a:rPr lang="it-IT" b="1" baseline="30000" dirty="0" smtClean="0"/>
              <a:t>3</a:t>
            </a:r>
            <a:endParaRPr lang="it-IT" b="1" baseline="30000" dirty="0"/>
          </a:p>
        </p:txBody>
      </p:sp>
    </p:spTree>
    <p:extLst>
      <p:ext uri="{BB962C8B-B14F-4D97-AF65-F5344CB8AC3E}">
        <p14:creationId xmlns:p14="http://schemas.microsoft.com/office/powerpoint/2010/main" xmlns="" val="406877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486" b="15930"/>
          <a:stretch/>
        </p:blipFill>
        <p:spPr>
          <a:xfrm>
            <a:off x="188640" y="1104273"/>
            <a:ext cx="8427199" cy="5205047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349378" y="1268760"/>
            <a:ext cx="4213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i="1" dirty="0"/>
              <a:t>Costi degli interventi di consolidamento e difesa idraulica (espressi in €) realizzati nei comuni del bacino del fiume Foglia dalla Provincia di Pesaro-Urbino nel periodo </a:t>
            </a:r>
            <a:r>
              <a:rPr lang="it-IT" sz="1200" b="1" i="1" dirty="0"/>
              <a:t>1997-2006</a:t>
            </a:r>
            <a:r>
              <a:rPr lang="it-IT" sz="1200" i="1" dirty="0"/>
              <a:t>. </a:t>
            </a:r>
            <a:r>
              <a:rPr lang="it-IT" sz="1200" i="1" dirty="0" smtClean="0"/>
              <a:t>(Santolini </a:t>
            </a:r>
            <a:r>
              <a:rPr lang="it-IT" sz="1200" i="1" dirty="0"/>
              <a:t>e Savelli, 2009 inedito).</a:t>
            </a:r>
            <a:endParaRPr lang="it-IT" sz="12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050949" y="260648"/>
            <a:ext cx="50015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 FOGLIA RIVER – ACTIONS IN € (1997-2006)</a:t>
            </a:r>
            <a:endParaRPr lang="it-IT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8" name="Ovale 7"/>
          <p:cNvSpPr/>
          <p:nvPr/>
        </p:nvSpPr>
        <p:spPr>
          <a:xfrm>
            <a:off x="2875723" y="2955414"/>
            <a:ext cx="498763" cy="1984675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1943718" y="4538035"/>
            <a:ext cx="324312" cy="475140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7037363" y="3890923"/>
            <a:ext cx="432584" cy="1019900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6052457" y="341121"/>
            <a:ext cx="30053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FOGLIA MOUNTAIN BASIN : </a:t>
            </a:r>
            <a:endParaRPr lang="it-IT" sz="24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  <a:p>
            <a:pPr algn="ctr"/>
            <a:r>
              <a:rPr lang="it-IT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4,3 </a:t>
            </a:r>
            <a:r>
              <a:rPr lang="it-IT" sz="24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Milion</a:t>
            </a:r>
            <a:r>
              <a:rPr lang="it-IT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 € in 10 y </a:t>
            </a:r>
            <a:r>
              <a:rPr lang="it-IT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(</a:t>
            </a:r>
            <a:r>
              <a:rPr lang="it-IT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strengthening</a:t>
            </a:r>
            <a:r>
              <a:rPr lang="it-IT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 </a:t>
            </a:r>
            <a:r>
              <a:rPr lang="it-IT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only</a:t>
            </a:r>
            <a:r>
              <a:rPr lang="it-IT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)</a:t>
            </a:r>
            <a:endParaRPr lang="it-IT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  <a:p>
            <a:pPr algn="ctr"/>
            <a:endParaRPr lang="it-IT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11" name="Ovale 10"/>
          <p:cNvSpPr/>
          <p:nvPr/>
        </p:nvSpPr>
        <p:spPr>
          <a:xfrm>
            <a:off x="3982179" y="4203538"/>
            <a:ext cx="420061" cy="809637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6509202" y="4538035"/>
            <a:ext cx="432584" cy="475141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1349378" y="3047839"/>
            <a:ext cx="498763" cy="1862985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38"/>
          <p:cNvSpPr txBox="1">
            <a:spLocks noChangeArrowheads="1"/>
          </p:cNvSpPr>
          <p:nvPr/>
        </p:nvSpPr>
        <p:spPr bwMode="auto">
          <a:xfrm>
            <a:off x="0" y="0"/>
            <a:ext cx="9109075" cy="3698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err="1" smtClean="0">
                <a:solidFill>
                  <a:srgbClr val="009900"/>
                </a:solidFill>
                <a:latin typeface="Berlin Sans FB Demi" pitchFamily="34" charset="0"/>
              </a:rPr>
              <a:t>ESs</a:t>
            </a:r>
            <a:r>
              <a:rPr lang="it-IT" altLang="it-IT" sz="1800" dirty="0" smtClean="0">
                <a:solidFill>
                  <a:srgbClr val="009900"/>
                </a:solidFill>
                <a:latin typeface="Berlin Sans FB Demi" pitchFamily="34" charset="0"/>
              </a:rPr>
              <a:t> EVALUATIONS</a:t>
            </a:r>
            <a:endParaRPr lang="it-IT" altLang="it-IT" sz="1800" dirty="0">
              <a:solidFill>
                <a:srgbClr val="009900"/>
              </a:solidFill>
              <a:latin typeface="Berlin Sans FB Demi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331640" y="20608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/>
              <a:t>Actions costs </a:t>
            </a:r>
            <a:r>
              <a:rPr lang="en-US" sz="1200" dirty="0"/>
              <a:t>of </a:t>
            </a:r>
            <a:r>
              <a:rPr lang="en-US" sz="1200" dirty="0" smtClean="0"/>
              <a:t>consolidation </a:t>
            </a:r>
            <a:r>
              <a:rPr lang="en-US" sz="1200" dirty="0"/>
              <a:t>and hydraulic defense (in €) realized in the municipalities of the river basin </a:t>
            </a:r>
            <a:r>
              <a:rPr lang="en-US" sz="1200" dirty="0" smtClean="0"/>
              <a:t>by </a:t>
            </a:r>
            <a:r>
              <a:rPr lang="en-US" sz="1200" dirty="0"/>
              <a:t>the Province of Pesaro-</a:t>
            </a:r>
            <a:r>
              <a:rPr lang="en-US" sz="1200" dirty="0" err="1"/>
              <a:t>Urbino</a:t>
            </a:r>
            <a:r>
              <a:rPr lang="en-US" sz="1200" dirty="0"/>
              <a:t> in the </a:t>
            </a:r>
            <a:r>
              <a:rPr lang="en-US" sz="1200" dirty="0" smtClean="0"/>
              <a:t>period </a:t>
            </a:r>
            <a:r>
              <a:rPr lang="it-IT" sz="1200" b="1" i="1" dirty="0"/>
              <a:t>1997-2006</a:t>
            </a:r>
            <a:r>
              <a:rPr lang="it-IT" sz="1200" i="1" dirty="0"/>
              <a:t>.</a:t>
            </a:r>
            <a:endParaRPr lang="en-US" sz="1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726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4"/>
          <p:cNvSpPr txBox="1">
            <a:spLocks noChangeArrowheads="1"/>
          </p:cNvSpPr>
          <p:nvPr/>
        </p:nvSpPr>
        <p:spPr bwMode="auto">
          <a:xfrm>
            <a:off x="3349" y="0"/>
            <a:ext cx="9109397" cy="351607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algn="r" eaLnBrk="1" hangingPunct="1"/>
            <a:r>
              <a:rPr lang="it-IT" altLang="it-IT" sz="1700" dirty="0" smtClean="0">
                <a:solidFill>
                  <a:srgbClr val="00B050"/>
                </a:solidFill>
                <a:latin typeface="Berlin Sans FB Demi" pitchFamily="34" charset="0"/>
              </a:rPr>
              <a:t>QUALE FUTURO?</a:t>
            </a:r>
            <a:endParaRPr lang="it-IT" altLang="it-IT" sz="1700" b="1" i="1" dirty="0">
              <a:solidFill>
                <a:srgbClr val="00B050"/>
              </a:solidFill>
              <a:latin typeface="Berlin Sans FB Demi" pitchFamily="34" charset="0"/>
              <a:cs typeface="Arial" pitchFamily="34" charset="0"/>
            </a:endParaRPr>
          </a:p>
        </p:txBody>
      </p:sp>
      <p:pic>
        <p:nvPicPr>
          <p:cNvPr id="5" name="Picture 4" descr="Risultati immagini per costa romagnola immagini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25732"/>
          <a:stretch/>
        </p:blipFill>
        <p:spPr bwMode="auto">
          <a:xfrm>
            <a:off x="5512346" y="497792"/>
            <a:ext cx="3600400" cy="21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65601" y="476672"/>
            <a:ext cx="3380550" cy="4496001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79512" y="3981953"/>
            <a:ext cx="3756434" cy="2687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Risultati immagini per cambiamento climatico globa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9502" y="515194"/>
            <a:ext cx="4200195" cy="467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passioneepercorsi.files.wordpress.com/2014/04/effetti-cambiamento-climatico-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312"/>
          <a:stretch/>
        </p:blipFill>
        <p:spPr bwMode="auto">
          <a:xfrm>
            <a:off x="5147539" y="3818184"/>
            <a:ext cx="396520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334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50934550"/>
              </p:ext>
            </p:extLst>
          </p:nvPr>
        </p:nvGraphicFramePr>
        <p:xfrm>
          <a:off x="220923" y="476672"/>
          <a:ext cx="4109528" cy="3246556"/>
        </p:xfrm>
        <a:graphic>
          <a:graphicData uri="http://schemas.openxmlformats.org/drawingml/2006/table">
            <a:tbl>
              <a:tblPr/>
              <a:tblGrid>
                <a:gridCol w="6755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70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822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47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874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Categoria</a:t>
                      </a:r>
                      <a:endParaRPr lang="it-IT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Servizio </a:t>
                      </a:r>
                      <a:r>
                        <a:rPr lang="it-IT" sz="1100" b="1" dirty="0" err="1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Ecosistemico</a:t>
                      </a:r>
                      <a:endParaRPr lang="it-IT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Metodo </a:t>
                      </a:r>
                      <a:r>
                        <a:rPr lang="it-IT" sz="1100" b="1" dirty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di valutazione</a:t>
                      </a:r>
                      <a:endParaRPr lang="it-IT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Bibliografia</a:t>
                      </a:r>
                      <a:endParaRPr lang="it-IT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41022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b="1" dirty="0" smtClean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Acqua</a:t>
                      </a:r>
                      <a:endParaRPr lang="it-IT" sz="15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 smtClean="0">
                          <a:solidFill>
                            <a:srgbClr val="009374"/>
                          </a:solidFill>
                          <a:latin typeface="Calibri"/>
                          <a:ea typeface="Calibri"/>
                          <a:cs typeface="Times New Roman"/>
                        </a:rPr>
                        <a:t>approvvigionamento</a:t>
                      </a:r>
                      <a:r>
                        <a:rPr lang="it-IT" sz="1100" b="1" baseline="0" dirty="0" smtClean="0">
                          <a:solidFill>
                            <a:srgbClr val="009374"/>
                          </a:solidFill>
                          <a:latin typeface="Calibri"/>
                          <a:ea typeface="Calibri"/>
                          <a:cs typeface="Times New Roman"/>
                        </a:rPr>
                        <a:t>  di </a:t>
                      </a:r>
                      <a:r>
                        <a:rPr lang="it-IT" sz="1100" b="1" dirty="0" smtClean="0">
                          <a:solidFill>
                            <a:srgbClr val="009374"/>
                          </a:solidFill>
                          <a:latin typeface="Calibri"/>
                          <a:ea typeface="Calibri"/>
                          <a:cs typeface="Times New Roman"/>
                        </a:rPr>
                        <a:t>acqua</a:t>
                      </a:r>
                      <a:endParaRPr lang="it-IT" sz="1100" b="1" dirty="0">
                        <a:solidFill>
                          <a:srgbClr val="009374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 smtClean="0">
                          <a:solidFill>
                            <a:srgbClr val="009374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prezzo</a:t>
                      </a:r>
                      <a:r>
                        <a:rPr lang="it-IT" sz="1100" b="1" baseline="0" dirty="0" smtClean="0">
                          <a:solidFill>
                            <a:srgbClr val="009374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diretto di mercato</a:t>
                      </a:r>
                      <a:endParaRPr lang="it-IT" sz="1100" b="1" dirty="0">
                        <a:solidFill>
                          <a:srgbClr val="009374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100" b="1" dirty="0">
                        <a:solidFill>
                          <a:srgbClr val="009374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b="1" dirty="0" err="1" smtClean="0">
                          <a:solidFill>
                            <a:srgbClr val="009374"/>
                          </a:solidFill>
                          <a:latin typeface="Calibri"/>
                          <a:ea typeface="Calibri"/>
                          <a:cs typeface="Times New Roman"/>
                        </a:rPr>
                        <a:t>Xue</a:t>
                      </a:r>
                      <a:r>
                        <a:rPr lang="it-IT" sz="1100" b="1" dirty="0" smtClean="0">
                          <a:solidFill>
                            <a:srgbClr val="009374"/>
                          </a:solidFill>
                          <a:latin typeface="Calibri"/>
                          <a:ea typeface="Calibri"/>
                          <a:cs typeface="Times New Roman"/>
                        </a:rPr>
                        <a:t> e </a:t>
                      </a:r>
                      <a:r>
                        <a:rPr lang="it-IT" sz="1100" b="1" dirty="0" err="1" smtClean="0">
                          <a:solidFill>
                            <a:srgbClr val="009374"/>
                          </a:solidFill>
                          <a:latin typeface="Calibri"/>
                          <a:ea typeface="Calibri"/>
                          <a:cs typeface="Times New Roman"/>
                        </a:rPr>
                        <a:t>Tisdell</a:t>
                      </a:r>
                      <a:r>
                        <a:rPr lang="it-IT" sz="1100" b="1" dirty="0" smtClean="0">
                          <a:solidFill>
                            <a:srgbClr val="009374"/>
                          </a:solidFill>
                          <a:latin typeface="Calibri"/>
                          <a:ea typeface="Calibri"/>
                          <a:cs typeface="Times New Roman"/>
                        </a:rPr>
                        <a:t>, 2001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dirty="0" err="1" smtClean="0">
                          <a:solidFill>
                            <a:srgbClr val="009374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Hao</a:t>
                      </a:r>
                      <a:r>
                        <a:rPr lang="it-IT" sz="1100" b="1" dirty="0" smtClean="0">
                          <a:solidFill>
                            <a:srgbClr val="009374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it-IT" sz="1100" b="1" dirty="0" err="1" smtClean="0">
                          <a:solidFill>
                            <a:srgbClr val="009374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et</a:t>
                      </a:r>
                      <a:r>
                        <a:rPr lang="it-IT" sz="1100" b="1" dirty="0" smtClean="0">
                          <a:solidFill>
                            <a:srgbClr val="009374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al., 2008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1100" b="1" dirty="0">
                        <a:solidFill>
                          <a:srgbClr val="009374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359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00" b="1" dirty="0">
                        <a:solidFill>
                          <a:srgbClr val="009374"/>
                        </a:solidFill>
                      </a:endParaRPr>
                    </a:p>
                  </a:txBody>
                  <a:tcPr marL="33338" marR="33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620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endParaRPr lang="it-IT" sz="1000" dirty="0"/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547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500" b="1" dirty="0" smtClean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Suolo</a:t>
                      </a:r>
                      <a:endParaRPr lang="it-IT" sz="15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B5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 smtClean="0">
                          <a:solidFill>
                            <a:srgbClr val="009374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protezione </a:t>
                      </a:r>
                      <a:r>
                        <a:rPr lang="it-IT" sz="1100" b="1" dirty="0">
                          <a:solidFill>
                            <a:srgbClr val="009374"/>
                          </a:solidFill>
                          <a:latin typeface="Calibri"/>
                          <a:ea typeface="Calibri"/>
                          <a:cs typeface="Times New Roman"/>
                        </a:rPr>
                        <a:t>del suolo</a:t>
                      </a: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>
                          <a:solidFill>
                            <a:srgbClr val="009374"/>
                          </a:solidFill>
                          <a:latin typeface="Calibri"/>
                          <a:ea typeface="Calibri"/>
                          <a:cs typeface="Times New Roman"/>
                        </a:rPr>
                        <a:t>Costo di ripristino</a:t>
                      </a: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 err="1" smtClean="0">
                          <a:solidFill>
                            <a:srgbClr val="009374"/>
                          </a:solidFill>
                          <a:latin typeface="Calibri"/>
                          <a:ea typeface="Calibri"/>
                          <a:cs typeface="Times New Roman"/>
                        </a:rPr>
                        <a:t>Guo</a:t>
                      </a:r>
                      <a:r>
                        <a:rPr lang="it-IT" sz="1100" b="1" dirty="0" smtClean="0">
                          <a:solidFill>
                            <a:srgbClr val="009374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it-IT" sz="1100" b="1" dirty="0" err="1" smtClean="0">
                          <a:solidFill>
                            <a:srgbClr val="009374"/>
                          </a:solidFill>
                          <a:latin typeface="Calibri"/>
                          <a:ea typeface="Calibri"/>
                          <a:cs typeface="Times New Roman"/>
                        </a:rPr>
                        <a:t>et</a:t>
                      </a:r>
                      <a:r>
                        <a:rPr lang="it-IT" sz="1100" b="1" dirty="0" smtClean="0">
                          <a:solidFill>
                            <a:srgbClr val="009374"/>
                          </a:solidFill>
                          <a:latin typeface="Calibri"/>
                          <a:ea typeface="Calibri"/>
                          <a:cs typeface="Times New Roman"/>
                        </a:rPr>
                        <a:t> al., 2001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 err="1" smtClean="0">
                          <a:solidFill>
                            <a:srgbClr val="009374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Hao</a:t>
                      </a:r>
                      <a:r>
                        <a:rPr lang="it-IT" sz="1100" b="1" dirty="0" smtClean="0">
                          <a:solidFill>
                            <a:srgbClr val="009374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et al., 2008, </a:t>
                      </a:r>
                      <a:r>
                        <a:rPr lang="it-IT" sz="1100" b="1" dirty="0" err="1" smtClean="0">
                          <a:solidFill>
                            <a:srgbClr val="009374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Xue</a:t>
                      </a:r>
                      <a:r>
                        <a:rPr lang="it-IT" sz="1100" b="1" dirty="0" smtClean="0">
                          <a:solidFill>
                            <a:srgbClr val="009374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e </a:t>
                      </a:r>
                      <a:r>
                        <a:rPr lang="it-IT" sz="1100" b="1" dirty="0" err="1" smtClean="0">
                          <a:solidFill>
                            <a:srgbClr val="009374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Tisdell</a:t>
                      </a:r>
                      <a:r>
                        <a:rPr lang="it-IT" sz="1100" b="1" dirty="0" smtClean="0">
                          <a:solidFill>
                            <a:srgbClr val="009374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, 2001</a:t>
                      </a:r>
                      <a:endParaRPr lang="it-IT" sz="1100" b="1" dirty="0">
                        <a:solidFill>
                          <a:srgbClr val="009374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698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50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CO</a:t>
                      </a:r>
                      <a:r>
                        <a:rPr lang="it-IT" sz="1500" b="1" baseline="-25000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it-IT" sz="15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 smtClean="0">
                          <a:solidFill>
                            <a:srgbClr val="009374"/>
                          </a:solidFill>
                          <a:latin typeface="Calibri"/>
                          <a:ea typeface="Calibri"/>
                          <a:cs typeface="Times New Roman"/>
                        </a:rPr>
                        <a:t>sequestro di </a:t>
                      </a:r>
                      <a:r>
                        <a:rPr lang="it-IT" sz="1100" b="1" dirty="0">
                          <a:solidFill>
                            <a:srgbClr val="009374"/>
                          </a:solidFill>
                          <a:latin typeface="Calibri"/>
                          <a:ea typeface="Calibri"/>
                          <a:cs typeface="Times New Roman"/>
                        </a:rPr>
                        <a:t>CO</a:t>
                      </a:r>
                      <a:r>
                        <a:rPr lang="it-IT" sz="1100" b="1" baseline="-25000" dirty="0">
                          <a:solidFill>
                            <a:srgbClr val="009374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100" b="1" dirty="0">
                          <a:solidFill>
                            <a:srgbClr val="009374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Prezzo dei permessi di emissione di </a:t>
                      </a:r>
                      <a:r>
                        <a:rPr lang="it-IT" sz="1100" b="1" dirty="0" smtClean="0">
                          <a:solidFill>
                            <a:srgbClr val="009374"/>
                          </a:solidFill>
                          <a:latin typeface="+mn-lt"/>
                          <a:ea typeface="Calibri"/>
                          <a:cs typeface="Times New Roman"/>
                        </a:rPr>
                        <a:t>CO</a:t>
                      </a:r>
                      <a:r>
                        <a:rPr lang="it-IT" sz="1100" b="1" baseline="-25000" dirty="0" smtClean="0">
                          <a:solidFill>
                            <a:srgbClr val="009374"/>
                          </a:solidFill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it-IT" sz="1100" b="1" dirty="0" smtClean="0">
                          <a:solidFill>
                            <a:srgbClr val="009374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it-IT" sz="1100" b="1" dirty="0">
                        <a:solidFill>
                          <a:srgbClr val="009374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1" dirty="0" err="1" smtClean="0">
                          <a:solidFill>
                            <a:srgbClr val="009374"/>
                          </a:solidFill>
                          <a:latin typeface="+mn-lt"/>
                          <a:ea typeface="Calibri"/>
                          <a:cs typeface="Times New Roman"/>
                        </a:rPr>
                        <a:t>Goio</a:t>
                      </a:r>
                      <a:r>
                        <a:rPr lang="it-IT" sz="1100" b="1" dirty="0" smtClean="0">
                          <a:solidFill>
                            <a:srgbClr val="009374"/>
                          </a:solidFill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it-IT" sz="1100" b="1" dirty="0" err="1" smtClean="0">
                          <a:solidFill>
                            <a:srgbClr val="009374"/>
                          </a:solidFill>
                          <a:latin typeface="+mn-lt"/>
                          <a:ea typeface="Calibri"/>
                          <a:cs typeface="Times New Roman"/>
                        </a:rPr>
                        <a:t>et</a:t>
                      </a:r>
                      <a:r>
                        <a:rPr lang="it-IT" sz="1100" b="1" dirty="0" smtClean="0">
                          <a:solidFill>
                            <a:srgbClr val="009374"/>
                          </a:solidFill>
                          <a:latin typeface="+mn-lt"/>
                          <a:ea typeface="Calibri"/>
                          <a:cs typeface="Times New Roman"/>
                        </a:rPr>
                        <a:t> al., 2008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b="1" dirty="0" err="1" smtClean="0">
                          <a:solidFill>
                            <a:srgbClr val="009374"/>
                          </a:solidFill>
                          <a:latin typeface="+mn-lt"/>
                          <a:ea typeface="Calibri"/>
                          <a:cs typeface="Times New Roman"/>
                        </a:rPr>
                        <a:t>Guo</a:t>
                      </a:r>
                      <a:r>
                        <a:rPr lang="it-IT" sz="1100" b="1" dirty="0" smtClean="0">
                          <a:solidFill>
                            <a:srgbClr val="009374"/>
                          </a:solidFill>
                          <a:latin typeface="+mn-lt"/>
                          <a:ea typeface="Calibri"/>
                          <a:cs typeface="Times New Roman"/>
                        </a:rPr>
                        <a:t> et al., 2001; </a:t>
                      </a:r>
                      <a:r>
                        <a:rPr lang="it-IT" sz="1100" b="1" dirty="0" err="1" smtClean="0">
                          <a:solidFill>
                            <a:srgbClr val="009374"/>
                          </a:solidFill>
                          <a:latin typeface="Calibri"/>
                          <a:ea typeface="Calibri"/>
                          <a:cs typeface="Times New Roman"/>
                        </a:rPr>
                        <a:t>Xue</a:t>
                      </a:r>
                      <a:r>
                        <a:rPr lang="it-IT" sz="1100" b="1" dirty="0" smtClean="0">
                          <a:solidFill>
                            <a:srgbClr val="009374"/>
                          </a:solidFill>
                          <a:latin typeface="Calibri"/>
                          <a:ea typeface="Calibri"/>
                          <a:cs typeface="Times New Roman"/>
                        </a:rPr>
                        <a:t> e </a:t>
                      </a:r>
                      <a:r>
                        <a:rPr lang="it-IT" sz="1100" b="1" dirty="0" err="1" smtClean="0">
                          <a:solidFill>
                            <a:srgbClr val="009374"/>
                          </a:solidFill>
                          <a:latin typeface="Calibri"/>
                          <a:ea typeface="Calibri"/>
                          <a:cs typeface="Times New Roman"/>
                        </a:rPr>
                        <a:t>Tisdell</a:t>
                      </a:r>
                      <a:r>
                        <a:rPr lang="it-IT" sz="1100" b="1" dirty="0" smtClean="0">
                          <a:solidFill>
                            <a:srgbClr val="009374"/>
                          </a:solidFill>
                          <a:latin typeface="Calibri"/>
                          <a:ea typeface="Calibri"/>
                          <a:cs typeface="Times New Roman"/>
                        </a:rPr>
                        <a:t>, 2001</a:t>
                      </a:r>
                      <a:endParaRPr lang="it-IT" sz="1100" b="1" dirty="0">
                        <a:solidFill>
                          <a:srgbClr val="009374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338" marR="3333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pSp>
        <p:nvGrpSpPr>
          <p:cNvPr id="11" name="Gruppo 10"/>
          <p:cNvGrpSpPr>
            <a:grpSpLocks/>
          </p:cNvGrpSpPr>
          <p:nvPr/>
        </p:nvGrpSpPr>
        <p:grpSpPr bwMode="auto">
          <a:xfrm>
            <a:off x="4711700" y="976313"/>
            <a:ext cx="3214688" cy="1281112"/>
            <a:chOff x="5214942" y="928670"/>
            <a:chExt cx="4000528" cy="1707552"/>
          </a:xfrm>
        </p:grpSpPr>
        <p:sp>
          <p:nvSpPr>
            <p:cNvPr id="12" name="Rettangolo 11"/>
            <p:cNvSpPr/>
            <p:nvPr/>
          </p:nvSpPr>
          <p:spPr>
            <a:xfrm>
              <a:off x="5286062" y="928670"/>
              <a:ext cx="3929408" cy="64324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0255" name="Rettangolo 12"/>
            <p:cNvSpPr>
              <a:spLocks noChangeArrowheads="1"/>
            </p:cNvSpPr>
            <p:nvPr/>
          </p:nvSpPr>
          <p:spPr bwMode="auto">
            <a:xfrm>
              <a:off x="5214942" y="1158894"/>
              <a:ext cx="4000528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it-IT" altLang="it-IT" baseline="30000"/>
                <a:t>Appr. idrico= Cw (€/m</a:t>
              </a:r>
              <a:r>
                <a:rPr lang="it-IT" altLang="it-IT" baseline="50000"/>
                <a:t>3</a:t>
              </a:r>
              <a:r>
                <a:rPr lang="it-IT" altLang="it-IT" baseline="30000"/>
                <a:t>) × S (mm) </a:t>
              </a:r>
              <a:r>
                <a:rPr lang="pt-BR" altLang="it-IT" baseline="30000"/>
                <a:t> </a:t>
              </a:r>
            </a:p>
            <a:p>
              <a:endParaRPr lang="it-IT" altLang="it-IT" baseline="30000"/>
            </a:p>
            <a:p>
              <a:r>
                <a:rPr lang="it-IT" altLang="it-IT" baseline="30000"/>
                <a:t>Cw= costo di un’unità di acqua_prezzo indicativo in bolletta</a:t>
              </a:r>
              <a:r>
                <a:rPr lang="it-IT" altLang="it-IT"/>
                <a:t> </a:t>
              </a:r>
              <a:r>
                <a:rPr lang="it-IT" altLang="it-IT" baseline="30000"/>
                <a:t>esclusi servizi (0,7 €/m</a:t>
              </a:r>
              <a:r>
                <a:rPr lang="it-IT" altLang="it-IT" baseline="50000"/>
                <a:t>3</a:t>
              </a:r>
              <a:r>
                <a:rPr lang="it-IT" altLang="it-IT" baseline="30000"/>
                <a:t>)</a:t>
              </a:r>
            </a:p>
            <a:p>
              <a:r>
                <a:rPr lang="it-IT" altLang="it-IT" baseline="30000"/>
                <a:t>S=surplus idrico (mm)</a:t>
              </a:r>
            </a:p>
          </p:txBody>
        </p:sp>
      </p:grpSp>
      <p:grpSp>
        <p:nvGrpSpPr>
          <p:cNvPr id="14" name="Gruppo 13"/>
          <p:cNvGrpSpPr>
            <a:grpSpLocks/>
          </p:cNvGrpSpPr>
          <p:nvPr/>
        </p:nvGrpSpPr>
        <p:grpSpPr bwMode="auto">
          <a:xfrm>
            <a:off x="4768850" y="2451100"/>
            <a:ext cx="4259263" cy="1752600"/>
            <a:chOff x="5274693" y="2831812"/>
            <a:chExt cx="5370254" cy="2339101"/>
          </a:xfrm>
        </p:grpSpPr>
        <p:sp>
          <p:nvSpPr>
            <p:cNvPr id="15" name="Rettangolo 14"/>
            <p:cNvSpPr/>
            <p:nvPr/>
          </p:nvSpPr>
          <p:spPr>
            <a:xfrm>
              <a:off x="5286703" y="2857237"/>
              <a:ext cx="4199326" cy="427988"/>
            </a:xfrm>
            <a:prstGeom prst="rect">
              <a:avLst/>
            </a:prstGeom>
            <a:solidFill>
              <a:srgbClr val="C1AF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10253" name="Rettangolo 15"/>
            <p:cNvSpPr>
              <a:spLocks noChangeArrowheads="1"/>
            </p:cNvSpPr>
            <p:nvPr/>
          </p:nvSpPr>
          <p:spPr bwMode="auto">
            <a:xfrm>
              <a:off x="5274693" y="2831812"/>
              <a:ext cx="5370254" cy="2339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it-IT" altLang="it-IT" baseline="30000"/>
                <a:t>Protezione</a:t>
              </a:r>
              <a:r>
                <a:rPr lang="it-IT" altLang="it-IT"/>
                <a:t> </a:t>
              </a:r>
              <a:r>
                <a:rPr lang="it-IT" altLang="it-IT" baseline="30000"/>
                <a:t>suolo = A × C × (X</a:t>
              </a:r>
              <a:r>
                <a:rPr lang="it-IT" altLang="it-IT" baseline="-25000"/>
                <a:t>2</a:t>
              </a:r>
              <a:r>
                <a:rPr lang="it-IT" altLang="it-IT" baseline="30000"/>
                <a:t>-X</a:t>
              </a:r>
              <a:r>
                <a:rPr lang="it-IT" altLang="it-IT" baseline="-25000"/>
                <a:t>1</a:t>
              </a:r>
              <a:r>
                <a:rPr lang="it-IT" altLang="it-IT" baseline="30000"/>
                <a:t>)/p </a:t>
              </a:r>
            </a:p>
            <a:p>
              <a:r>
                <a:rPr lang="it-IT" altLang="it-IT" baseline="30000"/>
                <a:t>A=superfice forestale (ha);</a:t>
              </a:r>
              <a:r>
                <a:rPr lang="it-IT" altLang="it-IT"/>
                <a:t> </a:t>
              </a:r>
            </a:p>
            <a:p>
              <a:r>
                <a:rPr lang="it-IT" altLang="it-IT" baseline="30000"/>
                <a:t>C=costo di messa in posto e trasporto di unità di suolo:41 €/m</a:t>
              </a:r>
              <a:r>
                <a:rPr lang="it-IT" altLang="it-IT" baseline="50000"/>
                <a:t>3</a:t>
              </a:r>
            </a:p>
            <a:p>
              <a:r>
                <a:rPr lang="it-IT" altLang="it-IT" baseline="30000"/>
                <a:t>X</a:t>
              </a:r>
              <a:r>
                <a:rPr lang="it-IT" altLang="it-IT" baseline="-25000"/>
                <a:t>2</a:t>
              </a:r>
              <a:r>
                <a:rPr lang="it-IT" altLang="it-IT" baseline="30000"/>
                <a:t> = erosione media sup. forestali</a:t>
              </a:r>
            </a:p>
            <a:p>
              <a:r>
                <a:rPr lang="it-IT" altLang="it-IT" baseline="30000"/>
                <a:t>X</a:t>
              </a:r>
              <a:r>
                <a:rPr lang="it-IT" altLang="it-IT" baseline="-25000"/>
                <a:t>1</a:t>
              </a:r>
              <a:r>
                <a:rPr lang="it-IT" altLang="it-IT" baseline="30000"/>
                <a:t>= erosione media sup.agricole </a:t>
              </a:r>
            </a:p>
            <a:p>
              <a:r>
                <a:rPr lang="it-IT" altLang="it-IT" baseline="30000"/>
                <a:t>p=  densità del terreno (g/cm</a:t>
              </a:r>
              <a:r>
                <a:rPr lang="it-IT" altLang="it-IT" baseline="50000"/>
                <a:t>3</a:t>
              </a:r>
              <a:r>
                <a:rPr lang="it-IT" altLang="it-IT" baseline="30000"/>
                <a:t>): valore medio 1,4</a:t>
              </a:r>
              <a:endParaRPr lang="it-IT" altLang="it-IT" baseline="50000"/>
            </a:p>
            <a:p>
              <a:endParaRPr lang="it-IT" altLang="it-IT" baseline="30000"/>
            </a:p>
          </p:txBody>
        </p:sp>
      </p:grpSp>
      <p:pic>
        <p:nvPicPr>
          <p:cNvPr id="10249" name="Immagin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763" t="6680" r="23322" b="54327"/>
          <a:stretch>
            <a:fillRect/>
          </a:stretch>
        </p:blipFill>
        <p:spPr bwMode="auto">
          <a:xfrm>
            <a:off x="220923" y="3874829"/>
            <a:ext cx="4038997" cy="1642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ttangolo 23"/>
          <p:cNvSpPr/>
          <p:nvPr/>
        </p:nvSpPr>
        <p:spPr>
          <a:xfrm>
            <a:off x="301625" y="1210472"/>
            <a:ext cx="2708275" cy="8524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" name="Rettangolo 24"/>
          <p:cNvSpPr/>
          <p:nvPr/>
        </p:nvSpPr>
        <p:spPr>
          <a:xfrm>
            <a:off x="301625" y="2451893"/>
            <a:ext cx="2708275" cy="5445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8788" y="3979010"/>
            <a:ext cx="3754375" cy="2766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ttangolo 15"/>
          <p:cNvSpPr/>
          <p:nvPr/>
        </p:nvSpPr>
        <p:spPr>
          <a:xfrm>
            <a:off x="17562" y="5561945"/>
            <a:ext cx="20153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Fiume FOGLIA ALTO BACINO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: </a:t>
            </a:r>
            <a:endParaRPr lang="it-IT" sz="2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  <a:p>
            <a:r>
              <a:rPr lang="it-IT" sz="20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6 sotto bacini: </a:t>
            </a:r>
          </a:p>
          <a:p>
            <a:r>
              <a:rPr lang="it-IT" sz="2000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13.546 ha</a:t>
            </a:r>
            <a:endParaRPr lang="it-IT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2461099" y="5715253"/>
            <a:ext cx="31190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4,3 Milioni di € in 10 y</a:t>
            </a:r>
          </a:p>
          <a:p>
            <a:pPr algn="ctr"/>
            <a:r>
              <a:rPr lang="it-IT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(consolidamento solo</a:t>
            </a:r>
          </a:p>
          <a:p>
            <a:pPr algn="ctr"/>
            <a:r>
              <a:rPr lang="it-IT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430.000 €/y)</a:t>
            </a:r>
            <a:endParaRPr lang="it-IT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18" name="Freccia a destra 17"/>
          <p:cNvSpPr/>
          <p:nvPr/>
        </p:nvSpPr>
        <p:spPr>
          <a:xfrm>
            <a:off x="2032943" y="5949280"/>
            <a:ext cx="569527" cy="4550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38"/>
          <p:cNvSpPr txBox="1">
            <a:spLocks noChangeArrowheads="1"/>
          </p:cNvSpPr>
          <p:nvPr/>
        </p:nvSpPr>
        <p:spPr bwMode="auto">
          <a:xfrm>
            <a:off x="0" y="0"/>
            <a:ext cx="9109075" cy="3698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rgbClr val="009900"/>
                </a:solidFill>
                <a:latin typeface="Berlin Sans FB Demi" pitchFamily="34" charset="0"/>
              </a:rPr>
              <a:t>VALUTAZIONE DEI SEA  -  SCALA DI BACINO</a:t>
            </a:r>
            <a:endParaRPr lang="it-IT" altLang="it-IT" sz="1800" dirty="0">
              <a:solidFill>
                <a:srgbClr val="0099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101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egnaposto contenuto 5"/>
          <p:cNvSpPr txBox="1">
            <a:spLocks/>
          </p:cNvSpPr>
          <p:nvPr/>
        </p:nvSpPr>
        <p:spPr>
          <a:xfrm>
            <a:off x="107504" y="-27384"/>
            <a:ext cx="8358214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</a:pPr>
            <a:r>
              <a:rPr lang="it-IT" sz="2400" b="1" dirty="0" smtClean="0">
                <a:solidFill>
                  <a:schemeClr val="tx2"/>
                </a:solidFill>
              </a:rPr>
              <a:t>IL BILANCIO IDRICO DELLA PROVINCIA DI PESARO</a:t>
            </a:r>
          </a:p>
          <a:p>
            <a:pPr lvl="0">
              <a:spcBef>
                <a:spcPct val="20000"/>
              </a:spcBef>
            </a:pPr>
            <a:r>
              <a:rPr lang="it-IT" sz="1100" dirty="0" smtClean="0"/>
              <a:t>(P. </a:t>
            </a:r>
            <a:r>
              <a:rPr lang="it-IT" sz="1100" dirty="0" err="1" smtClean="0"/>
              <a:t>Cavitolo</a:t>
            </a:r>
            <a:r>
              <a:rPr lang="it-IT" sz="1100" dirty="0" smtClean="0"/>
              <a:t>, dottorato di ricerca </a:t>
            </a:r>
            <a:r>
              <a:rPr lang="it-IT" sz="1100" dirty="0"/>
              <a:t>2014– </a:t>
            </a:r>
            <a:r>
              <a:rPr lang="it-IT" sz="1100" dirty="0" smtClean="0"/>
              <a:t>Gruppo Marche Multiservizi)</a:t>
            </a:r>
          </a:p>
          <a:p>
            <a:pPr marL="266700" indent="-266700">
              <a:spcBef>
                <a:spcPct val="20000"/>
              </a:spcBef>
              <a:buFont typeface="Wingdings" pitchFamily="2" charset="2"/>
              <a:buChar char="ü"/>
            </a:pPr>
            <a:r>
              <a:rPr lang="it-IT" sz="1600" dirty="0" smtClean="0"/>
              <a:t>Distribuzione del </a:t>
            </a:r>
            <a:r>
              <a:rPr lang="it-IT" sz="1600" dirty="0" err="1" smtClean="0"/>
              <a:t>runoff</a:t>
            </a:r>
            <a:r>
              <a:rPr lang="it-IT" sz="1600" dirty="0"/>
              <a:t> </a:t>
            </a:r>
            <a:r>
              <a:rPr lang="it-IT" sz="1600" b="1" dirty="0"/>
              <a:t>Fiume Foglia (PU)</a:t>
            </a:r>
          </a:p>
          <a:p>
            <a:pPr marL="266700" lvl="0" indent="-266700">
              <a:spcBef>
                <a:spcPct val="20000"/>
              </a:spcBef>
              <a:buFont typeface="Wingdings" pitchFamily="2" charset="2"/>
              <a:buChar char="ü"/>
            </a:pPr>
            <a:r>
              <a:rPr lang="it-IT" sz="1600" dirty="0" smtClean="0"/>
              <a:t>Metodo di Zhang/CIP</a:t>
            </a:r>
          </a:p>
        </p:txBody>
      </p:sp>
      <p:pic>
        <p:nvPicPr>
          <p:cNvPr id="3075" name="Picture 3" descr="C:\Users\Paolo\Desktop\Presentazione MMS III\Runoff Zhang-CIP Foglia.jpg"/>
          <p:cNvPicPr>
            <a:picLocks noChangeAspect="1" noChangeArrowheads="1"/>
          </p:cNvPicPr>
          <p:nvPr/>
        </p:nvPicPr>
        <p:blipFill>
          <a:blip r:embed="rId3" cstate="print"/>
          <a:srcRect l="6171" t="11096" r="6115" b="54144"/>
          <a:stretch>
            <a:fillRect/>
          </a:stretch>
        </p:blipFill>
        <p:spPr bwMode="auto">
          <a:xfrm>
            <a:off x="4494818" y="1160120"/>
            <a:ext cx="4500125" cy="2520000"/>
          </a:xfrm>
          <a:prstGeom prst="rect">
            <a:avLst/>
          </a:prstGeom>
          <a:noFill/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6379"/>
          <a:stretch/>
        </p:blipFill>
        <p:spPr>
          <a:xfrm>
            <a:off x="4211960" y="476672"/>
            <a:ext cx="608343" cy="473789"/>
          </a:xfrm>
          <a:prstGeom prst="rect">
            <a:avLst/>
          </a:prstGeom>
        </p:spPr>
      </p:pic>
      <p:pic>
        <p:nvPicPr>
          <p:cNvPr id="15" name="Immagine 14" descr="ess performance value delphi.jpg"/>
          <p:cNvPicPr>
            <a:picLocks noChangeAspect="1"/>
          </p:cNvPicPr>
          <p:nvPr/>
        </p:nvPicPr>
        <p:blipFill rotWithShape="1">
          <a:blip r:embed="rId5" cstate="print"/>
          <a:srcRect t="13642" r="831"/>
          <a:stretch/>
        </p:blipFill>
        <p:spPr>
          <a:xfrm>
            <a:off x="4427984" y="3950223"/>
            <a:ext cx="4633795" cy="2719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CasellaDiTesto 2"/>
          <p:cNvSpPr txBox="1">
            <a:spLocks noChangeArrowheads="1"/>
          </p:cNvSpPr>
          <p:nvPr/>
        </p:nvSpPr>
        <p:spPr bwMode="auto">
          <a:xfrm>
            <a:off x="253492" y="5375538"/>
            <a:ext cx="431939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b="1" dirty="0">
                <a:solidFill>
                  <a:srgbClr val="800000"/>
                </a:solidFill>
                <a:latin typeface="Arial" pitchFamily="34" charset="0"/>
              </a:rPr>
              <a:t>Capacità media delle tipologie di uso del suolo nel fornire i servizi </a:t>
            </a:r>
            <a:r>
              <a:rPr lang="it-IT" altLang="it-IT" sz="1400" b="1" dirty="0">
                <a:solidFill>
                  <a:srgbClr val="800000"/>
                </a:solidFill>
                <a:latin typeface="Arial" pitchFamily="34" charset="0"/>
              </a:rPr>
              <a:t>(indagine </a:t>
            </a:r>
            <a:r>
              <a:rPr lang="it-IT" altLang="it-IT" sz="1400" b="1" dirty="0" err="1">
                <a:solidFill>
                  <a:srgbClr val="800000"/>
                </a:solidFill>
                <a:latin typeface="Arial" pitchFamily="34" charset="0"/>
              </a:rPr>
              <a:t>Delphi</a:t>
            </a:r>
            <a:r>
              <a:rPr lang="it-IT" altLang="it-IT" sz="1400" b="1" dirty="0">
                <a:solidFill>
                  <a:srgbClr val="800000"/>
                </a:solidFill>
                <a:latin typeface="Arial" pitchFamily="34" charset="0"/>
              </a:rPr>
              <a:t>, </a:t>
            </a:r>
            <a:r>
              <a:rPr lang="it-IT" altLang="it-IT" sz="1400" b="1" i="1" dirty="0" err="1">
                <a:solidFill>
                  <a:srgbClr val="800000"/>
                </a:solidFill>
                <a:latin typeface="Arial" pitchFamily="34" charset="0"/>
              </a:rPr>
              <a:t>Scolozzi</a:t>
            </a:r>
            <a:r>
              <a:rPr lang="it-IT" altLang="it-IT" sz="1400" b="1" i="1" dirty="0">
                <a:solidFill>
                  <a:srgbClr val="800000"/>
                </a:solidFill>
                <a:latin typeface="Arial" pitchFamily="34" charset="0"/>
              </a:rPr>
              <a:t>, </a:t>
            </a:r>
            <a:r>
              <a:rPr lang="it-IT" altLang="it-IT" sz="1400" b="1" i="1" dirty="0" err="1">
                <a:solidFill>
                  <a:srgbClr val="800000"/>
                </a:solidFill>
                <a:latin typeface="Arial" pitchFamily="34" charset="0"/>
              </a:rPr>
              <a:t>Morri</a:t>
            </a:r>
            <a:r>
              <a:rPr lang="it-IT" altLang="it-IT" sz="1400" b="1" i="1" dirty="0">
                <a:solidFill>
                  <a:srgbClr val="800000"/>
                </a:solidFill>
                <a:latin typeface="Arial" pitchFamily="34" charset="0"/>
              </a:rPr>
              <a:t>, Santolini, 2010</a:t>
            </a:r>
            <a:r>
              <a:rPr lang="it-IT" altLang="it-IT" sz="1400" b="1" dirty="0">
                <a:solidFill>
                  <a:srgbClr val="800000"/>
                </a:solidFill>
                <a:latin typeface="Arial" pitchFamily="34" charset="0"/>
              </a:rPr>
              <a:t>)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4820303" y="6217567"/>
            <a:ext cx="3640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Valutazione dei costi ambientali della risorsa</a:t>
            </a:r>
            <a:endParaRPr lang="it-IT" sz="1400" dirty="0"/>
          </a:p>
        </p:txBody>
      </p:sp>
      <p:pic>
        <p:nvPicPr>
          <p:cNvPr id="18" name="Picture 3" descr="C:\Users\Paolo\Desktop\Presentazione MMS III\Infiltrazione Zhang-CIP Foglia.jpg"/>
          <p:cNvPicPr>
            <a:picLocks noChangeAspect="1" noChangeArrowheads="1"/>
          </p:cNvPicPr>
          <p:nvPr/>
        </p:nvPicPr>
        <p:blipFill>
          <a:blip r:embed="rId6" cstate="print"/>
          <a:srcRect l="6131" t="11286" r="6100" b="55651"/>
          <a:stretch>
            <a:fillRect/>
          </a:stretch>
        </p:blipFill>
        <p:spPr bwMode="auto">
          <a:xfrm>
            <a:off x="86245" y="2020198"/>
            <a:ext cx="4269854" cy="2272898"/>
          </a:xfrm>
          <a:prstGeom prst="rect">
            <a:avLst/>
          </a:prstGeom>
          <a:noFill/>
        </p:spPr>
      </p:pic>
      <p:sp>
        <p:nvSpPr>
          <p:cNvPr id="9" name="CasellaDiTesto 38"/>
          <p:cNvSpPr txBox="1">
            <a:spLocks noChangeArrowheads="1"/>
          </p:cNvSpPr>
          <p:nvPr/>
        </p:nvSpPr>
        <p:spPr bwMode="auto">
          <a:xfrm>
            <a:off x="-571" y="-27384"/>
            <a:ext cx="9144571" cy="3698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rgbClr val="009900"/>
                </a:solidFill>
                <a:latin typeface="Berlin Sans FB Demi" pitchFamily="34" charset="0"/>
              </a:rPr>
              <a:t>VALUTAZIONE DEI SEA  -  BILANCIO IDRICO SCALA DI BACINO</a:t>
            </a:r>
            <a:endParaRPr lang="it-IT" altLang="it-IT" sz="1800" dirty="0">
              <a:solidFill>
                <a:srgbClr val="0099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68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8173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/>
          </p:nvPr>
        </p:nvGraphicFramePr>
        <p:xfrm>
          <a:off x="145948" y="452687"/>
          <a:ext cx="4938685" cy="1409700"/>
        </p:xfrm>
        <a:graphic>
          <a:graphicData uri="http://schemas.openxmlformats.org/drawingml/2006/table">
            <a:tbl>
              <a:tblPr/>
              <a:tblGrid>
                <a:gridCol w="17634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918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845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9893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surplus idrico (m</a:t>
                      </a:r>
                      <a:r>
                        <a:rPr lang="it-IT" sz="1800" b="1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/a)</a:t>
                      </a:r>
                    </a:p>
                  </a:txBody>
                  <a:tcPr marL="7144" marR="7144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scenario </a:t>
                      </a:r>
                      <a:r>
                        <a:rPr lang="it-IT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actual</a:t>
                      </a:r>
                      <a:endParaRPr lang="it-IT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scenario PRG</a:t>
                      </a: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scenario AAA</a:t>
                      </a: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TOTALE</a:t>
                      </a:r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</a:t>
                      </a:r>
                      <a:r>
                        <a:rPr lang="it-IT" sz="18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it-IT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*10</a:t>
                      </a:r>
                      <a:r>
                        <a:rPr lang="it-IT" sz="18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64,31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65,50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65,83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l" fontAlgn="b"/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i="0" u="none" strike="noStrike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1" i="0" u="none" strike="noStrike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+1,19</a:t>
                      </a:r>
                      <a:endParaRPr lang="it-IT" sz="1800" b="1" i="0" u="none" strike="noStrike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it-IT" sz="1800" b="1" i="0" u="none" strike="noStrike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+1,52</a:t>
                      </a:r>
                      <a:endParaRPr lang="it-IT" sz="1800" b="1" i="0" u="none" strike="noStrike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€*10</a:t>
                      </a:r>
                      <a:r>
                        <a:rPr lang="it-IT" sz="18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endParaRPr lang="it-IT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45,0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45,8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46,1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Rettangolo 3"/>
          <p:cNvSpPr/>
          <p:nvPr/>
        </p:nvSpPr>
        <p:spPr>
          <a:xfrm>
            <a:off x="3004457" y="1987551"/>
            <a:ext cx="21321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600" i="1" dirty="0">
                <a:solidFill>
                  <a:srgbClr val="000000"/>
                </a:solidFill>
                <a:latin typeface="Calibri" panose="020F0502020204030204" pitchFamily="34" charset="0"/>
              </a:rPr>
              <a:t>(0,7 €/m</a:t>
            </a:r>
            <a:r>
              <a:rPr lang="it-IT" sz="1600" i="1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r>
              <a:rPr lang="it-IT" sz="1600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it-IT" sz="1600" i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cost</a:t>
            </a:r>
            <a:r>
              <a:rPr lang="it-IT" sz="16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of water </a:t>
            </a:r>
            <a:r>
              <a:rPr lang="it-IT" sz="1600" i="1" dirty="0">
                <a:solidFill>
                  <a:srgbClr val="000000"/>
                </a:solidFill>
                <a:latin typeface="Calibri" panose="020F0502020204030204" pitchFamily="34" charset="0"/>
              </a:rPr>
              <a:t>acqua in bolletta esclusi </a:t>
            </a:r>
            <a:r>
              <a:rPr lang="it-IT" sz="16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servizi - _tariffe Marche Multiservizi)</a:t>
            </a:r>
            <a:endParaRPr lang="it-IT" sz="1600" i="1" dirty="0"/>
          </a:p>
        </p:txBody>
      </p:sp>
      <p:pic>
        <p:nvPicPr>
          <p:cNvPr id="6" name="Picture 2" descr="C:\Users\Paolo\Desktop\Presentazione MMS III\10527887_10152572430646983_2144471708354876615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241" y="2179192"/>
            <a:ext cx="2597253" cy="1609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asellaDiTesto 38"/>
          <p:cNvSpPr txBox="1">
            <a:spLocks noChangeArrowheads="1"/>
          </p:cNvSpPr>
          <p:nvPr/>
        </p:nvSpPr>
        <p:spPr bwMode="auto">
          <a:xfrm>
            <a:off x="0" y="0"/>
            <a:ext cx="9109075" cy="3698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rgbClr val="009900"/>
                </a:solidFill>
                <a:latin typeface="Berlin Sans FB Demi" pitchFamily="34" charset="0"/>
              </a:rPr>
              <a:t>VALUTAZIONE DEI SEA</a:t>
            </a:r>
            <a:endParaRPr lang="it-IT" altLang="it-IT" sz="1800" dirty="0">
              <a:solidFill>
                <a:srgbClr val="009900"/>
              </a:solidFill>
              <a:latin typeface="Berlin Sans FB Demi" pitchFamily="34" charset="0"/>
            </a:endParaRPr>
          </a:p>
        </p:txBody>
      </p:sp>
      <p:pic>
        <p:nvPicPr>
          <p:cNvPr id="10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904" b="28502"/>
          <a:stretch>
            <a:fillRect/>
          </a:stretch>
        </p:blipFill>
        <p:spPr bwMode="auto">
          <a:xfrm>
            <a:off x="5175353" y="730995"/>
            <a:ext cx="3968647" cy="289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ella 10"/>
          <p:cNvGraphicFramePr>
            <a:graphicFrameLocks noGrp="1"/>
          </p:cNvGraphicFramePr>
          <p:nvPr>
            <p:extLst/>
          </p:nvPr>
        </p:nvGraphicFramePr>
        <p:xfrm>
          <a:off x="139828" y="4221088"/>
          <a:ext cx="7134224" cy="2503485"/>
        </p:xfrm>
        <a:graphic>
          <a:graphicData uri="http://schemas.openxmlformats.org/drawingml/2006/table">
            <a:tbl>
              <a:tblPr/>
              <a:tblGrid>
                <a:gridCol w="35034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49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60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601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9382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94981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erosione potenziale </a:t>
                      </a:r>
                    </a:p>
                  </a:txBody>
                  <a:tcPr marL="7144" marR="7144" marT="71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Scenario</a:t>
                      </a:r>
                      <a:r>
                        <a:rPr lang="it-IT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it-I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t0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scenario </a:t>
                      </a:r>
                      <a:endParaRPr lang="it-IT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ctr"/>
                      <a:r>
                        <a:rPr lang="it-I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t0-bis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scenario </a:t>
                      </a:r>
                      <a:endParaRPr lang="it-IT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ctr"/>
                      <a:r>
                        <a:rPr lang="it-I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AAA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scenario </a:t>
                      </a:r>
                      <a:endParaRPr lang="it-IT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ctr"/>
                      <a:r>
                        <a:rPr lang="it-IT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AAA_bis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1063"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(t/a)</a:t>
                      </a:r>
                    </a:p>
                  </a:txBody>
                  <a:tcPr marL="7144" marR="7144" marT="71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688.978</a:t>
                      </a:r>
                    </a:p>
                  </a:txBody>
                  <a:tcPr marL="7144" marR="7144" marT="71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672.307</a:t>
                      </a:r>
                    </a:p>
                  </a:txBody>
                  <a:tcPr marL="7144" marR="7144" marT="71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649.975</a:t>
                      </a:r>
                    </a:p>
                  </a:txBody>
                  <a:tcPr marL="7144" marR="7144" marT="71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265.750</a:t>
                      </a:r>
                    </a:p>
                  </a:txBody>
                  <a:tcPr marL="7144" marR="7144" marT="71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1063"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differenza rispetto </a:t>
                      </a:r>
                      <a:r>
                        <a:rPr lang="it-IT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t0 (t/a)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44" marR="7144" marT="71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-16.671</a:t>
                      </a:r>
                    </a:p>
                  </a:txBody>
                  <a:tcPr marL="7144" marR="7144" marT="71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-39.002</a:t>
                      </a:r>
                    </a:p>
                  </a:txBody>
                  <a:tcPr marL="7144" marR="7144" marT="71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-423.227</a:t>
                      </a:r>
                    </a:p>
                  </a:txBody>
                  <a:tcPr marL="7144" marR="7144" marT="71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106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7144" marR="7144" marT="71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44" marR="7144" marT="71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-2,4%</a:t>
                      </a:r>
                    </a:p>
                  </a:txBody>
                  <a:tcPr marL="7144" marR="7144" marT="71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-5,7%</a:t>
                      </a:r>
                    </a:p>
                  </a:txBody>
                  <a:tcPr marL="7144" marR="7144" marT="71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-61,4%</a:t>
                      </a:r>
                    </a:p>
                  </a:txBody>
                  <a:tcPr marL="7144" marR="7144" marT="71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106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r>
                        <a:rPr lang="pt-BR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/a (1,4 gr/cm3 dens. suolo)</a:t>
                      </a:r>
                    </a:p>
                  </a:txBody>
                  <a:tcPr marL="7144" marR="7144" marT="71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44" marR="7144" marT="71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11.908</a:t>
                      </a:r>
                    </a:p>
                  </a:txBody>
                  <a:tcPr marL="7144" marR="7144" marT="71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27.859</a:t>
                      </a:r>
                    </a:p>
                  </a:txBody>
                  <a:tcPr marL="7144" marR="7144" marT="71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302.305</a:t>
                      </a:r>
                    </a:p>
                  </a:txBody>
                  <a:tcPr marL="7144" marR="7144" marT="71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1063">
                <a:tc>
                  <a:txBody>
                    <a:bodyPr/>
                    <a:lstStyle/>
                    <a:p>
                      <a:pPr algn="ctr" rtl="0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Milioni di € (41/m</a:t>
                      </a:r>
                      <a:r>
                        <a:rPr lang="it-IT" sz="1600" b="0" i="0" u="none" strike="noStrike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reg. Marche, 2010)</a:t>
                      </a:r>
                    </a:p>
                  </a:txBody>
                  <a:tcPr marL="7144" marR="7144" marT="71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144" marR="7144" marT="71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0,49</a:t>
                      </a:r>
                    </a:p>
                  </a:txBody>
                  <a:tcPr marL="7144" marR="7144" marT="71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1,14</a:t>
                      </a:r>
                    </a:p>
                  </a:txBody>
                  <a:tcPr marL="7144" marR="7144" marT="71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12,39</a:t>
                      </a:r>
                    </a:p>
                  </a:txBody>
                  <a:tcPr marL="7144" marR="7144" marT="71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51063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superfici a bosco (ha)</a:t>
                      </a:r>
                    </a:p>
                  </a:txBody>
                  <a:tcPr marL="7144" marR="7144" marT="71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9338</a:t>
                      </a:r>
                    </a:p>
                  </a:txBody>
                  <a:tcPr marL="7144" marR="7144" marT="71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9336</a:t>
                      </a:r>
                    </a:p>
                  </a:txBody>
                  <a:tcPr marL="7144" marR="7144" marT="71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9334</a:t>
                      </a:r>
                    </a:p>
                  </a:txBody>
                  <a:tcPr marL="7144" marR="7144" marT="71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9334</a:t>
                      </a:r>
                    </a:p>
                  </a:txBody>
                  <a:tcPr marL="7144" marR="7144" marT="71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1063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valore (€) protezione erosione bosco </a:t>
                      </a:r>
                    </a:p>
                  </a:txBody>
                  <a:tcPr marL="7144" marR="7144" marT="71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784.407</a:t>
                      </a:r>
                    </a:p>
                  </a:txBody>
                  <a:tcPr marL="7144" marR="7144" marT="71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784.189</a:t>
                      </a:r>
                    </a:p>
                  </a:txBody>
                  <a:tcPr marL="7144" marR="7144" marT="71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784.031</a:t>
                      </a:r>
                    </a:p>
                  </a:txBody>
                  <a:tcPr marL="7144" marR="7144" marT="71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784.031</a:t>
                      </a:r>
                    </a:p>
                  </a:txBody>
                  <a:tcPr marL="7144" marR="7144" marT="71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51063"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valore (€) protezione erosione azioni PSR</a:t>
                      </a:r>
                    </a:p>
                  </a:txBody>
                  <a:tcPr marL="7144" marR="7144" marT="7146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44" marR="7144" marT="71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144" marR="7144" marT="71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358.184</a:t>
                      </a:r>
                    </a:p>
                  </a:txBody>
                  <a:tcPr marL="7144" marR="7144" marT="71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11.610.486</a:t>
                      </a:r>
                    </a:p>
                  </a:txBody>
                  <a:tcPr marL="7144" marR="7144" marT="714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2" name="Rettangolo 11"/>
          <p:cNvSpPr/>
          <p:nvPr/>
        </p:nvSpPr>
        <p:spPr>
          <a:xfrm>
            <a:off x="7452319" y="4891807"/>
            <a:ext cx="16567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€3,6 </a:t>
            </a:r>
            <a:r>
              <a:rPr lang="it-IT" sz="2200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Milion</a:t>
            </a:r>
            <a:r>
              <a:rPr lang="it-IT" sz="22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 in 10 y!</a:t>
            </a:r>
            <a:endParaRPr lang="it-IT" sz="22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417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/>
          </p:nvPr>
        </p:nvGraphicFramePr>
        <p:xfrm>
          <a:off x="50102" y="908720"/>
          <a:ext cx="9043793" cy="5795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75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40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636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891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934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1460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9988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0344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08976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102289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1039173">
                <a:tc>
                  <a:txBody>
                    <a:bodyPr/>
                    <a:lstStyle/>
                    <a:p>
                      <a:pPr algn="just" fontAlgn="ctr"/>
                      <a:r>
                        <a:rPr lang="it-IT" sz="1400" u="none" strike="noStrike" dirty="0">
                          <a:effectLst/>
                        </a:rPr>
                        <a:t> </a:t>
                      </a:r>
                      <a:endParaRPr lang="it-IT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100" u="none" strike="noStrike" dirty="0">
                          <a:effectLst/>
                        </a:rPr>
                        <a:t>SUPERFICIE COINVOLTA  (ha)</a:t>
                      </a:r>
                      <a:endParaRPr lang="it-IT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100" u="none" strike="noStrike" dirty="0">
                          <a:effectLst/>
                        </a:rPr>
                        <a:t>PREMIO PSR (€)</a:t>
                      </a:r>
                      <a:endParaRPr lang="it-IT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100" u="none" strike="noStrike" dirty="0">
                          <a:effectLst/>
                        </a:rPr>
                        <a:t>PROTEZIONE EROSIONE</a:t>
                      </a:r>
                      <a:endParaRPr lang="it-IT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100" u="none" strike="noStrike" dirty="0">
                          <a:effectLst/>
                        </a:rPr>
                        <a:t>DIMINUZIONE EROSIONE</a:t>
                      </a:r>
                      <a:endParaRPr lang="it-IT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100" u="none" strike="noStrike" dirty="0">
                          <a:effectLst/>
                        </a:rPr>
                        <a:t>CICLO H2O/ DISPONIBILITA’ RISORSA IDRICA (€)</a:t>
                      </a:r>
                      <a:endParaRPr lang="it-IT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100" u="none" strike="noStrike" dirty="0">
                          <a:effectLst/>
                        </a:rPr>
                        <a:t>SEQUESTRO CO2 (STRATI SUP.) (€)</a:t>
                      </a:r>
                      <a:endParaRPr lang="it-IT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100" u="none" strike="noStrike" dirty="0">
                          <a:effectLst/>
                        </a:rPr>
                        <a:t>BIOCENOSI DEL SUOLO</a:t>
                      </a:r>
                      <a:endParaRPr lang="it-IT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100" u="none" strike="noStrike" dirty="0">
                          <a:effectLst/>
                        </a:rPr>
                        <a:t>MIGLIORAMENTO FERTILITA’</a:t>
                      </a:r>
                      <a:endParaRPr lang="it-IT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100" u="none" strike="noStrike" dirty="0">
                          <a:effectLst/>
                        </a:rPr>
                        <a:t>RISPARMIO SULL’USO DEI COMBUSTIBILI (€)</a:t>
                      </a:r>
                      <a:endParaRPr lang="it-IT" sz="11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13636">
                <a:tc gridSpan="10">
                  <a:txBody>
                    <a:bodyPr/>
                    <a:lstStyle/>
                    <a:p>
                      <a:pPr algn="just" rtl="0" fontAlgn="ctr"/>
                      <a:r>
                        <a:rPr lang="it-IT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AZIENDA ZOOTECNICA </a:t>
                      </a:r>
                      <a:r>
                        <a:rPr lang="it-IT" sz="1200" u="none" strike="noStrike" dirty="0">
                          <a:effectLst/>
                        </a:rPr>
                        <a:t> 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526" marR="6526" marT="6526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526" marR="6526" marT="6526" marB="0" vert="vert27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526" marR="6526" marT="6526" marB="0" vert="vert27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526" marR="6526" marT="6526" marB="0" vert="vert270" anchor="ctr"/>
                </a:tc>
                <a:tc hMerge="1">
                  <a:txBody>
                    <a:bodyPr/>
                    <a:lstStyle/>
                    <a:p>
                      <a:pPr algn="ctr" fontAlgn="t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526" marR="6526" marT="6526" marB="0" vert="vert270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526" marR="6526" marT="6526" marB="0" vert="vert27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526" marR="6526" marT="6526" marB="0" vert="vert27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526" marR="6526" marT="6526" marB="0" vert="vert27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526" marR="6526" marT="6526" marB="0" vert="vert27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526" marR="6526" marT="6526" marB="0" vert="vert27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2530">
                <a:tc>
                  <a:txBody>
                    <a:bodyPr/>
                    <a:lstStyle/>
                    <a:p>
                      <a:pPr algn="just" rtl="0" fontAlgn="ctr"/>
                      <a:r>
                        <a:rPr lang="it-IT" sz="1400" u="none" strike="noStrike">
                          <a:effectLst/>
                        </a:rPr>
                        <a:t>Scenario T0</a:t>
                      </a:r>
                      <a:endParaRPr lang="it-IT" sz="14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 dirty="0">
                          <a:effectLst/>
                        </a:rPr>
                        <a:t>189,73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 dirty="0">
                          <a:effectLst/>
                        </a:rPr>
                        <a:t>44.850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 dirty="0">
                          <a:effectLst/>
                        </a:rPr>
                        <a:t> 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 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 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 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 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media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 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2530">
                <a:tc>
                  <a:txBody>
                    <a:bodyPr/>
                    <a:lstStyle/>
                    <a:p>
                      <a:pPr algn="just" rtl="0" fontAlgn="ctr"/>
                      <a:r>
                        <a:rPr lang="it-IT" sz="1400" u="none" strike="noStrike">
                          <a:effectLst/>
                        </a:rPr>
                        <a:t>Scenario T1</a:t>
                      </a:r>
                      <a:endParaRPr lang="it-IT" sz="14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55,09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8.264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 dirty="0">
                          <a:effectLst/>
                        </a:rPr>
                        <a:t>4.451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-17%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170.944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68.312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n.d.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buona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319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2530">
                <a:tc>
                  <a:txBody>
                    <a:bodyPr/>
                    <a:lstStyle/>
                    <a:p>
                      <a:pPr algn="just" rtl="0" fontAlgn="ctr"/>
                      <a:r>
                        <a:rPr lang="it-IT" sz="1400" u="none" strike="noStrike">
                          <a:effectLst/>
                        </a:rPr>
                        <a:t>Scenario T2</a:t>
                      </a:r>
                      <a:endParaRPr lang="it-IT" sz="14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157,41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39.354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19.270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 dirty="0">
                          <a:effectLst/>
                        </a:rPr>
                        <a:t>-74%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488.443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395.257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 dirty="0">
                          <a:effectLst/>
                        </a:rPr>
                        <a:t>&gt; 1,5-4 volte n. lombrichi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buona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913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2530">
                <a:tc>
                  <a:txBody>
                    <a:bodyPr/>
                    <a:lstStyle/>
                    <a:p>
                      <a:pPr algn="just" rtl="0" fontAlgn="ctr"/>
                      <a:r>
                        <a:rPr lang="it-IT" sz="1400" u="none" strike="noStrike">
                          <a:effectLst/>
                        </a:rPr>
                        <a:t>Scenario T3</a:t>
                      </a:r>
                      <a:endParaRPr lang="it-IT" sz="14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179,98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50.940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24.893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-95%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 dirty="0">
                          <a:effectLst/>
                        </a:rPr>
                        <a:t>558.469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451.922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&gt; 1,5-4 volte n. lombrichi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buona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1.043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2351">
                <a:tc gridSpan="10">
                  <a:txBody>
                    <a:bodyPr/>
                    <a:lstStyle/>
                    <a:p>
                      <a:pPr algn="l" rtl="0" fontAlgn="ctr"/>
                      <a:r>
                        <a:rPr lang="it-IT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AZIENDA </a:t>
                      </a:r>
                      <a:r>
                        <a:rPr lang="it-IT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PRODUZIONE VEGETETALE </a:t>
                      </a:r>
                      <a:r>
                        <a:rPr lang="it-IT" sz="1200" u="none" strike="noStrike" dirty="0">
                          <a:effectLst/>
                        </a:rPr>
                        <a:t> 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12530">
                <a:tc>
                  <a:txBody>
                    <a:bodyPr/>
                    <a:lstStyle/>
                    <a:p>
                      <a:pPr algn="just" rtl="0" fontAlgn="ctr"/>
                      <a:r>
                        <a:rPr lang="it-IT" sz="1400" u="none" strike="noStrike">
                          <a:effectLst/>
                        </a:rPr>
                        <a:t>Scenario T0</a:t>
                      </a:r>
                      <a:endParaRPr lang="it-IT" sz="14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118,4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27.934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 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 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 dirty="0">
                          <a:effectLst/>
                        </a:rPr>
                        <a:t> 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 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 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media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 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12530">
                <a:tc>
                  <a:txBody>
                    <a:bodyPr/>
                    <a:lstStyle/>
                    <a:p>
                      <a:pPr algn="just" rtl="0" fontAlgn="ctr"/>
                      <a:r>
                        <a:rPr lang="it-IT" sz="1400" u="none" strike="noStrike">
                          <a:effectLst/>
                        </a:rPr>
                        <a:t>Scenario T1</a:t>
                      </a:r>
                      <a:endParaRPr lang="it-IT" sz="14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31,11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4.667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4.656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-19%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 dirty="0">
                          <a:effectLst/>
                        </a:rPr>
                        <a:t>96.534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 dirty="0">
                          <a:effectLst/>
                        </a:rPr>
                        <a:t>38.576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n.d.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buona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180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12530">
                <a:tc>
                  <a:txBody>
                    <a:bodyPr/>
                    <a:lstStyle/>
                    <a:p>
                      <a:pPr algn="just" rtl="0" fontAlgn="ctr"/>
                      <a:r>
                        <a:rPr lang="it-IT" sz="1400" u="none" strike="noStrike">
                          <a:effectLst/>
                        </a:rPr>
                        <a:t>Scenario T2</a:t>
                      </a:r>
                      <a:endParaRPr lang="it-IT" sz="14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88,89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22.222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17.747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-74%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275.826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 dirty="0">
                          <a:effectLst/>
                        </a:rPr>
                        <a:t>223.203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 dirty="0">
                          <a:effectLst/>
                        </a:rPr>
                        <a:t>&gt; 1,5-4 volte n. lombrichi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buona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515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12530"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400" u="none" strike="noStrike" dirty="0">
                          <a:effectLst/>
                        </a:rPr>
                        <a:t>Scenario T3</a:t>
                      </a:r>
                      <a:endParaRPr lang="it-IT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120,16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32.414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22.726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-94%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372.845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>
                          <a:effectLst/>
                        </a:rPr>
                        <a:t>301.712</a:t>
                      </a:r>
                      <a:endParaRPr lang="it-IT" sz="12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 dirty="0">
                          <a:effectLst/>
                        </a:rPr>
                        <a:t>&gt; 1,5-4 volte n. lombrichi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 dirty="0">
                          <a:effectLst/>
                        </a:rPr>
                        <a:t>buona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200" u="none" strike="noStrike" dirty="0">
                          <a:effectLst/>
                        </a:rPr>
                        <a:t>697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526" marR="6526" marT="6526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3" name="Rettangolo 2"/>
          <p:cNvSpPr/>
          <p:nvPr/>
        </p:nvSpPr>
        <p:spPr>
          <a:xfrm>
            <a:off x="1" y="-45387"/>
            <a:ext cx="87484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Scenari di riconversione dell’ordinamento produttivo utile </a:t>
            </a:r>
            <a:r>
              <a:rPr lang="it-IT" sz="28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it-IT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fini agro-ambientali </a:t>
            </a:r>
          </a:p>
        </p:txBody>
      </p:sp>
    </p:spTree>
    <p:extLst>
      <p:ext uri="{BB962C8B-B14F-4D97-AF65-F5344CB8AC3E}">
        <p14:creationId xmlns:p14="http://schemas.microsoft.com/office/powerpoint/2010/main" xmlns="" val="111190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po 32"/>
          <p:cNvGrpSpPr/>
          <p:nvPr/>
        </p:nvGrpSpPr>
        <p:grpSpPr>
          <a:xfrm>
            <a:off x="1278727" y="1130421"/>
            <a:ext cx="1503362" cy="2362200"/>
            <a:chOff x="1075531" y="636945"/>
            <a:chExt cx="1503362" cy="2362200"/>
          </a:xfrm>
        </p:grpSpPr>
        <p:sp>
          <p:nvSpPr>
            <p:cNvPr id="2" name="CasellaDiTesto 1"/>
            <p:cNvSpPr txBox="1"/>
            <p:nvPr/>
          </p:nvSpPr>
          <p:spPr>
            <a:xfrm>
              <a:off x="1119981" y="802382"/>
              <a:ext cx="1414462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smtClean="0"/>
                <a:t>Tema</a:t>
              </a:r>
              <a:endParaRPr lang="it-IT" sz="1400" dirty="0"/>
            </a:p>
            <a:p>
              <a:pPr algn="ctr"/>
              <a:r>
                <a:rPr lang="it-IT" sz="1400" dirty="0" smtClean="0"/>
                <a:t>Contaminazione della falda</a:t>
              </a:r>
            </a:p>
            <a:p>
              <a:pPr algn="ctr"/>
              <a:endParaRPr lang="it-IT" sz="1400" dirty="0"/>
            </a:p>
            <a:p>
              <a:pPr algn="ctr"/>
              <a:r>
                <a:rPr lang="it-IT" sz="1400" b="1" dirty="0" smtClean="0"/>
                <a:t>Indicatori</a:t>
              </a:r>
            </a:p>
            <a:p>
              <a:pPr algn="ctr"/>
              <a:r>
                <a:rPr lang="it-IT" sz="1400" dirty="0" smtClean="0"/>
                <a:t>Concentrazione di pesticidi nell’acqua di falda</a:t>
              </a:r>
              <a:endParaRPr lang="it-IT" sz="1400" dirty="0"/>
            </a:p>
          </p:txBody>
        </p:sp>
        <p:sp>
          <p:nvSpPr>
            <p:cNvPr id="3" name="Rettangolo arrotondato 2"/>
            <p:cNvSpPr/>
            <p:nvPr/>
          </p:nvSpPr>
          <p:spPr>
            <a:xfrm>
              <a:off x="1075531" y="636945"/>
              <a:ext cx="1503362" cy="2362200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4" name="Gruppo 33"/>
          <p:cNvGrpSpPr/>
          <p:nvPr/>
        </p:nvGrpSpPr>
        <p:grpSpPr>
          <a:xfrm>
            <a:off x="3625170" y="1411969"/>
            <a:ext cx="1503362" cy="2082463"/>
            <a:chOff x="3581400" y="802381"/>
            <a:chExt cx="1503362" cy="2082463"/>
          </a:xfrm>
        </p:grpSpPr>
        <p:sp>
          <p:nvSpPr>
            <p:cNvPr id="4" name="CasellaDiTesto 3"/>
            <p:cNvSpPr txBox="1"/>
            <p:nvPr/>
          </p:nvSpPr>
          <p:spPr>
            <a:xfrm>
              <a:off x="3691731" y="910104"/>
              <a:ext cx="12573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smtClean="0"/>
                <a:t>Tema</a:t>
              </a:r>
              <a:endParaRPr lang="it-IT" sz="1400" dirty="0"/>
            </a:p>
            <a:p>
              <a:pPr algn="ctr"/>
              <a:r>
                <a:rPr lang="it-IT" sz="1400" dirty="0" smtClean="0"/>
                <a:t>Produzione agricola</a:t>
              </a:r>
            </a:p>
            <a:p>
              <a:pPr algn="ctr"/>
              <a:endParaRPr lang="it-IT" sz="1400" dirty="0"/>
            </a:p>
            <a:p>
              <a:pPr algn="ctr"/>
              <a:r>
                <a:rPr lang="it-IT" sz="1400" b="1" dirty="0" smtClean="0"/>
                <a:t>Indicatori</a:t>
              </a:r>
            </a:p>
            <a:p>
              <a:pPr algn="ctr"/>
              <a:r>
                <a:rPr lang="it-IT" sz="1400" dirty="0" smtClean="0"/>
                <a:t>Produzione agricola (t/ha/anno)</a:t>
              </a:r>
              <a:endParaRPr lang="it-IT" sz="1400" dirty="0"/>
            </a:p>
          </p:txBody>
        </p:sp>
        <p:sp>
          <p:nvSpPr>
            <p:cNvPr id="9" name="Rettangolo arrotondato 8"/>
            <p:cNvSpPr/>
            <p:nvPr/>
          </p:nvSpPr>
          <p:spPr>
            <a:xfrm>
              <a:off x="3581400" y="802381"/>
              <a:ext cx="1503362" cy="2082463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5" name="Gruppo 34"/>
          <p:cNvGrpSpPr/>
          <p:nvPr/>
        </p:nvGrpSpPr>
        <p:grpSpPr>
          <a:xfrm>
            <a:off x="5869785" y="1130421"/>
            <a:ext cx="1600200" cy="2362200"/>
            <a:chOff x="6072981" y="636945"/>
            <a:chExt cx="1600200" cy="2362200"/>
          </a:xfrm>
        </p:grpSpPr>
        <p:sp>
          <p:nvSpPr>
            <p:cNvPr id="5" name="Rettangolo arrotondato 4"/>
            <p:cNvSpPr/>
            <p:nvPr/>
          </p:nvSpPr>
          <p:spPr>
            <a:xfrm>
              <a:off x="6134100" y="636945"/>
              <a:ext cx="1503362" cy="2362200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6072981" y="802382"/>
              <a:ext cx="1600200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smtClean="0"/>
                <a:t>Tema</a:t>
              </a:r>
              <a:endParaRPr lang="it-IT" sz="1400" dirty="0"/>
            </a:p>
            <a:p>
              <a:pPr algn="ctr"/>
              <a:r>
                <a:rPr lang="it-IT" sz="1400" dirty="0" smtClean="0"/>
                <a:t>Contaminazione acque</a:t>
              </a:r>
            </a:p>
            <a:p>
              <a:pPr algn="ctr"/>
              <a:endParaRPr lang="it-IT" sz="1400" dirty="0"/>
            </a:p>
            <a:p>
              <a:pPr algn="ctr"/>
              <a:r>
                <a:rPr lang="it-IT" sz="1400" b="1" dirty="0" smtClean="0"/>
                <a:t>Indicatori</a:t>
              </a:r>
            </a:p>
            <a:p>
              <a:pPr algn="ctr"/>
              <a:r>
                <a:rPr lang="it-IT" sz="1400" dirty="0" smtClean="0"/>
                <a:t>Ospedalizzazione dovuta all’inquinamento (persone/anno)</a:t>
              </a:r>
              <a:endParaRPr lang="it-IT" sz="1400" dirty="0"/>
            </a:p>
          </p:txBody>
        </p:sp>
      </p:grpSp>
      <p:sp>
        <p:nvSpPr>
          <p:cNvPr id="11" name="CasellaDiTesto 38"/>
          <p:cNvSpPr txBox="1">
            <a:spLocks noChangeArrowheads="1"/>
          </p:cNvSpPr>
          <p:nvPr/>
        </p:nvSpPr>
        <p:spPr bwMode="auto">
          <a:xfrm>
            <a:off x="3175" y="-26988"/>
            <a:ext cx="9109075" cy="3698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rgbClr val="009900"/>
                </a:solidFill>
                <a:latin typeface="Berlin Sans FB Demi" pitchFamily="34" charset="0"/>
              </a:rPr>
              <a:t>GOVERNANCE: INTEGRAZIONE DI SETTORI</a:t>
            </a:r>
            <a:endParaRPr lang="it-IT" altLang="it-IT" sz="1800" dirty="0">
              <a:solidFill>
                <a:srgbClr val="009900"/>
              </a:solidFill>
              <a:latin typeface="Berlin Sans FB Demi" pitchFamily="34" charset="0"/>
            </a:endParaRPr>
          </a:p>
        </p:txBody>
      </p:sp>
      <p:sp>
        <p:nvSpPr>
          <p:cNvPr id="12" name="Ovale 11"/>
          <p:cNvSpPr/>
          <p:nvPr/>
        </p:nvSpPr>
        <p:spPr>
          <a:xfrm>
            <a:off x="3544884" y="3949362"/>
            <a:ext cx="1663700" cy="1574800"/>
          </a:xfrm>
          <a:prstGeom prst="ellipse">
            <a:avLst/>
          </a:prstGeom>
          <a:noFill/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3581400" y="4057385"/>
            <a:ext cx="1503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Pratiche agricole sostenibili</a:t>
            </a:r>
          </a:p>
          <a:p>
            <a:pPr algn="ctr"/>
            <a:r>
              <a:rPr lang="it-IT" b="1" dirty="0" smtClean="0"/>
              <a:t>PSR/</a:t>
            </a:r>
            <a:r>
              <a:rPr lang="it-IT" b="1" dirty="0" err="1" smtClean="0"/>
              <a:t>greening</a:t>
            </a:r>
            <a:endParaRPr lang="it-IT" b="1" dirty="0" smtClean="0"/>
          </a:p>
        </p:txBody>
      </p:sp>
      <p:cxnSp>
        <p:nvCxnSpPr>
          <p:cNvPr id="15" name="Connettore 4 14"/>
          <p:cNvCxnSpPr>
            <a:stCxn id="12" idx="2"/>
            <a:endCxn id="3" idx="2"/>
          </p:cNvCxnSpPr>
          <p:nvPr/>
        </p:nvCxnSpPr>
        <p:spPr>
          <a:xfrm rot="10800000">
            <a:off x="2030408" y="3492622"/>
            <a:ext cx="1514476" cy="1244141"/>
          </a:xfrm>
          <a:prstGeom prst="bentConnector2">
            <a:avLst/>
          </a:prstGeom>
          <a:ln w="38100">
            <a:solidFill>
              <a:srgbClr val="0099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4 19"/>
          <p:cNvCxnSpPr>
            <a:stCxn id="12" idx="0"/>
            <a:endCxn id="9" idx="2"/>
          </p:cNvCxnSpPr>
          <p:nvPr/>
        </p:nvCxnSpPr>
        <p:spPr>
          <a:xfrm rot="5400000" flipH="1" flipV="1">
            <a:off x="4149327" y="3721839"/>
            <a:ext cx="454930" cy="117"/>
          </a:xfrm>
          <a:prstGeom prst="bentConnector3">
            <a:avLst>
              <a:gd name="adj1" fmla="val 50000"/>
            </a:avLst>
          </a:prstGeom>
          <a:ln w="38100">
            <a:solidFill>
              <a:srgbClr val="0099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4 20"/>
          <p:cNvCxnSpPr>
            <a:stCxn id="12" idx="6"/>
            <a:endCxn id="5" idx="2"/>
          </p:cNvCxnSpPr>
          <p:nvPr/>
        </p:nvCxnSpPr>
        <p:spPr>
          <a:xfrm flipV="1">
            <a:off x="5208584" y="3492621"/>
            <a:ext cx="1474001" cy="1244141"/>
          </a:xfrm>
          <a:prstGeom prst="bentConnector2">
            <a:avLst/>
          </a:prstGeom>
          <a:ln w="38100">
            <a:solidFill>
              <a:srgbClr val="0099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/>
          <p:cNvSpPr txBox="1"/>
          <p:nvPr/>
        </p:nvSpPr>
        <p:spPr>
          <a:xfrm>
            <a:off x="3120572" y="508004"/>
            <a:ext cx="2510971" cy="584775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/>
              <a:t>CITTADINI</a:t>
            </a:r>
            <a:endParaRPr lang="it-IT" sz="3200" b="1" dirty="0"/>
          </a:p>
        </p:txBody>
      </p:sp>
      <p:sp>
        <p:nvSpPr>
          <p:cNvPr id="38" name="CasellaDiTesto 37"/>
          <p:cNvSpPr txBox="1"/>
          <p:nvPr/>
        </p:nvSpPr>
        <p:spPr>
          <a:xfrm>
            <a:off x="574784" y="3544473"/>
            <a:ext cx="1407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b="1" dirty="0" smtClean="0"/>
              <a:t>AMBIENTE</a:t>
            </a:r>
            <a:endParaRPr lang="it-IT" b="1" dirty="0"/>
          </a:p>
        </p:txBody>
      </p:sp>
      <p:sp>
        <p:nvSpPr>
          <p:cNvPr id="39" name="CasellaDiTesto 38"/>
          <p:cNvSpPr txBox="1"/>
          <p:nvPr/>
        </p:nvSpPr>
        <p:spPr>
          <a:xfrm>
            <a:off x="3059371" y="3489110"/>
            <a:ext cx="2677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ATTIVITA’ PRODUTTIVE</a:t>
            </a:r>
            <a:endParaRPr lang="it-IT" b="1" dirty="0"/>
          </a:p>
        </p:txBody>
      </p:sp>
      <p:sp>
        <p:nvSpPr>
          <p:cNvPr id="40" name="CasellaDiTesto 39"/>
          <p:cNvSpPr txBox="1"/>
          <p:nvPr/>
        </p:nvSpPr>
        <p:spPr>
          <a:xfrm>
            <a:off x="6789970" y="3537231"/>
            <a:ext cx="989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SANITA’</a:t>
            </a:r>
            <a:endParaRPr lang="it-IT" b="1" dirty="0"/>
          </a:p>
        </p:txBody>
      </p:sp>
      <p:sp>
        <p:nvSpPr>
          <p:cNvPr id="41" name="CasellaDiTesto 40"/>
          <p:cNvSpPr txBox="1"/>
          <p:nvPr/>
        </p:nvSpPr>
        <p:spPr>
          <a:xfrm>
            <a:off x="3535138" y="5524162"/>
            <a:ext cx="1549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AGRICOLTURA E BILANCIO</a:t>
            </a:r>
            <a:endParaRPr lang="it-IT" b="1" dirty="0"/>
          </a:p>
        </p:txBody>
      </p:sp>
      <p:cxnSp>
        <p:nvCxnSpPr>
          <p:cNvPr id="44" name="Connettore 4 43"/>
          <p:cNvCxnSpPr>
            <a:stCxn id="3" idx="0"/>
            <a:endCxn id="36" idx="1"/>
          </p:cNvCxnSpPr>
          <p:nvPr/>
        </p:nvCxnSpPr>
        <p:spPr>
          <a:xfrm rot="5400000" flipH="1" flipV="1">
            <a:off x="2410476" y="420325"/>
            <a:ext cx="330029" cy="1090164"/>
          </a:xfrm>
          <a:prstGeom prst="bentConnector2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4 44"/>
          <p:cNvCxnSpPr>
            <a:stCxn id="9" idx="0"/>
            <a:endCxn id="36" idx="2"/>
          </p:cNvCxnSpPr>
          <p:nvPr/>
        </p:nvCxnSpPr>
        <p:spPr>
          <a:xfrm rot="16200000" flipV="1">
            <a:off x="4216860" y="1251977"/>
            <a:ext cx="319190" cy="793"/>
          </a:xfrm>
          <a:prstGeom prst="bent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4 45"/>
          <p:cNvCxnSpPr>
            <a:stCxn id="5" idx="0"/>
          </p:cNvCxnSpPr>
          <p:nvPr/>
        </p:nvCxnSpPr>
        <p:spPr>
          <a:xfrm rot="16200000" flipV="1">
            <a:off x="5992049" y="439885"/>
            <a:ext cx="330031" cy="1051042"/>
          </a:xfrm>
          <a:prstGeom prst="bentConnector2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ttangolo 58"/>
          <p:cNvSpPr/>
          <p:nvPr/>
        </p:nvSpPr>
        <p:spPr>
          <a:xfrm>
            <a:off x="109535" y="4909091"/>
            <a:ext cx="33013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dirty="0" smtClean="0"/>
              <a:t>Esempio di </a:t>
            </a:r>
            <a:r>
              <a:rPr lang="it-IT" sz="1200" b="1" u="sng" dirty="0" smtClean="0"/>
              <a:t>benefici multipli </a:t>
            </a:r>
            <a:r>
              <a:rPr lang="it-IT" sz="1200" b="1" dirty="0" smtClean="0"/>
              <a:t>generati da interventi integrati di politica di green economy. </a:t>
            </a:r>
            <a:br>
              <a:rPr lang="it-IT" sz="1200" b="1" dirty="0" smtClean="0"/>
            </a:br>
            <a:r>
              <a:rPr lang="it-IT" sz="1200" b="1" dirty="0" smtClean="0"/>
              <a:t>Diversi </a:t>
            </a:r>
            <a:r>
              <a:rPr lang="it-IT" sz="1200" b="1" dirty="0" err="1" smtClean="0"/>
              <a:t>stakeholders</a:t>
            </a:r>
            <a:r>
              <a:rPr lang="it-IT" sz="1200" b="1" dirty="0" smtClean="0"/>
              <a:t> possono trarre benefici da un singolo intervento formulato, valutato e monitorato con una serie di indicatori nei singoli settori di riferimento. </a:t>
            </a:r>
            <a:endParaRPr lang="it-IT" sz="1200" dirty="0"/>
          </a:p>
        </p:txBody>
      </p:sp>
      <p:grpSp>
        <p:nvGrpSpPr>
          <p:cNvPr id="7" name="Gruppo 6"/>
          <p:cNvGrpSpPr/>
          <p:nvPr/>
        </p:nvGrpSpPr>
        <p:grpSpPr>
          <a:xfrm>
            <a:off x="5135596" y="115374"/>
            <a:ext cx="3984500" cy="5527129"/>
            <a:chOff x="5135596" y="115374"/>
            <a:chExt cx="3984500" cy="5527129"/>
          </a:xfrm>
        </p:grpSpPr>
        <p:sp>
          <p:nvSpPr>
            <p:cNvPr id="42" name="Freccia circolare in su 41"/>
            <p:cNvSpPr/>
            <p:nvPr/>
          </p:nvSpPr>
          <p:spPr>
            <a:xfrm rot="15816059">
              <a:off x="4364281" y="886689"/>
              <a:ext cx="5527129" cy="3984500"/>
            </a:xfrm>
            <a:prstGeom prst="curvedUpArrow">
              <a:avLst>
                <a:gd name="adj1" fmla="val 13353"/>
                <a:gd name="adj2" fmla="val 18424"/>
                <a:gd name="adj3" fmla="val 23150"/>
              </a:avLst>
            </a:prstGeom>
            <a:solidFill>
              <a:srgbClr val="00B050">
                <a:alpha val="43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6669885" y="762275"/>
              <a:ext cx="1756229" cy="40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chemeClr val="bg1"/>
                  </a:solidFill>
                  <a:latin typeface="Berlin Sans FB Demi" panose="020E0802020502020306" pitchFamily="34" charset="0"/>
                </a:rPr>
                <a:t>BENEFICI</a:t>
              </a:r>
              <a:endParaRPr lang="it-IT" b="1" dirty="0">
                <a:solidFill>
                  <a:schemeClr val="bg1"/>
                </a:solidFill>
                <a:latin typeface="Berlin Sans FB Demi" panose="020E0802020502020306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30958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36" grpId="0" animBg="1"/>
      <p:bldP spid="41" grpId="0"/>
      <p:bldP spid="5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/>
          <a:srcRect l="18454" t="32282" r="19561" b="8657"/>
          <a:stretch/>
        </p:blipFill>
        <p:spPr>
          <a:xfrm>
            <a:off x="11493" y="1412776"/>
            <a:ext cx="9140216" cy="4896544"/>
          </a:xfrm>
          <a:prstGeom prst="rect">
            <a:avLst/>
          </a:prstGeom>
        </p:spPr>
      </p:pic>
      <p:sp>
        <p:nvSpPr>
          <p:cNvPr id="3" name="CasellaDiTesto 38"/>
          <p:cNvSpPr txBox="1">
            <a:spLocks noChangeArrowheads="1"/>
          </p:cNvSpPr>
          <p:nvPr/>
        </p:nvSpPr>
        <p:spPr bwMode="auto">
          <a:xfrm>
            <a:off x="0" y="-26988"/>
            <a:ext cx="9143999" cy="369332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None/>
            </a:pPr>
            <a:r>
              <a:rPr lang="it-IT" sz="1800" b="1" dirty="0" smtClean="0">
                <a:solidFill>
                  <a:srgbClr val="009900"/>
                </a:solidFill>
                <a:latin typeface="Berlin Sans FB Demi" panose="020E0802020502020306" pitchFamily="34" charset="0"/>
              </a:rPr>
              <a:t>ORIENTAMENTO STRATEGICO: VERSO UN’ECONOMIA CIRCOLARE</a:t>
            </a:r>
            <a:endParaRPr lang="it-IT" altLang="it-IT" sz="1800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348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31750" y="524945"/>
            <a:ext cx="9144000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100" i="1" dirty="0" smtClean="0"/>
              <a:t>(</a:t>
            </a:r>
            <a:r>
              <a:rPr lang="it-IT" sz="1100" i="1" dirty="0"/>
              <a:t>Delega al Governo per l’introduzione di sistemi di </a:t>
            </a:r>
            <a:r>
              <a:rPr lang="it-IT" sz="1600" b="1" i="1" dirty="0"/>
              <a:t>remunerazione dei servizi </a:t>
            </a:r>
            <a:r>
              <a:rPr lang="it-IT" sz="1600" b="1" i="1" dirty="0" err="1"/>
              <a:t>ecosistemici</a:t>
            </a:r>
            <a:r>
              <a:rPr lang="it-IT" sz="1600" b="1" i="1" dirty="0"/>
              <a:t> e ambientali</a:t>
            </a:r>
            <a:r>
              <a:rPr lang="it-IT" sz="1100" i="1" dirty="0"/>
              <a:t>)</a:t>
            </a:r>
            <a:endParaRPr lang="it-IT" sz="1100" dirty="0"/>
          </a:p>
          <a:p>
            <a:pPr>
              <a:spcAft>
                <a:spcPts val="600"/>
              </a:spcAft>
            </a:pPr>
            <a:r>
              <a:rPr lang="it-IT" sz="1100" dirty="0"/>
              <a:t>1. Il Governo è delegato ad adottare, entro sei mesi dalla data di entrata in vigore della presente legge, senza nuovi o maggiori oneri per la finanza pubblica, </a:t>
            </a:r>
            <a:r>
              <a:rPr lang="it-IT" sz="1100" b="1" dirty="0"/>
              <a:t>uno o più decreti legislativi</a:t>
            </a:r>
            <a:r>
              <a:rPr lang="it-IT" sz="1100" dirty="0"/>
              <a:t> per l’introduzione di un sistema di </a:t>
            </a:r>
            <a:r>
              <a:rPr lang="it-IT" sz="1100" b="1" dirty="0"/>
              <a:t>pagamento dei servizi </a:t>
            </a:r>
            <a:r>
              <a:rPr lang="it-IT" sz="1100" b="1" dirty="0" err="1"/>
              <a:t>ecosistemici</a:t>
            </a:r>
            <a:r>
              <a:rPr lang="it-IT" sz="1100" b="1" dirty="0"/>
              <a:t> e ambientali (PSEA)</a:t>
            </a:r>
            <a:r>
              <a:rPr lang="it-IT" sz="1100" dirty="0"/>
              <a:t>.</a:t>
            </a:r>
          </a:p>
          <a:p>
            <a:pPr>
              <a:spcAft>
                <a:spcPts val="600"/>
              </a:spcAft>
            </a:pPr>
            <a:r>
              <a:rPr lang="it-IT" sz="1100" dirty="0"/>
              <a:t>2. I decreti legislativi di cui al comma 1 sono adottati, previa intesa in sede di Conferenza unificata di cui all’articolo 8 del decreto legislativo 28 agosto 1997, n. 281, e successive modificazioni, nel rispetto dei seguenti princìpi e criteri direttivi:</a:t>
            </a:r>
          </a:p>
          <a:p>
            <a:pPr>
              <a:spcAft>
                <a:spcPts val="600"/>
              </a:spcAft>
            </a:pPr>
            <a:r>
              <a:rPr lang="it-IT" sz="1100" i="1" dirty="0"/>
              <a:t>a) </a:t>
            </a:r>
            <a:r>
              <a:rPr lang="it-IT" sz="1100" dirty="0"/>
              <a:t>prevedere che il sistema di PSEA sia definito quale </a:t>
            </a:r>
            <a:r>
              <a:rPr lang="it-IT" sz="1100" b="1" dirty="0"/>
              <a:t>remunerazione di una quota di valore aggiunto derivante, secondo meccanismi di carattere negoziale, dalla trasformazione dei servizi </a:t>
            </a:r>
            <a:r>
              <a:rPr lang="it-IT" sz="1100" b="1" dirty="0" err="1"/>
              <a:t>ecosistemici</a:t>
            </a:r>
            <a:r>
              <a:rPr lang="it-IT" sz="1100" b="1" dirty="0"/>
              <a:t> e ambientali in prodotti di mercato, nella logica della transazione diretta tra consumatore e produttore, </a:t>
            </a:r>
            <a:r>
              <a:rPr lang="it-IT" sz="1100" b="1" u="sng" dirty="0"/>
              <a:t>ferma restando la salvaguardia nel tempo della funzione collettiva del bene</a:t>
            </a:r>
            <a:r>
              <a:rPr lang="it-IT" sz="1100" dirty="0"/>
              <a:t>;</a:t>
            </a:r>
          </a:p>
          <a:p>
            <a:pPr>
              <a:spcAft>
                <a:spcPts val="600"/>
              </a:spcAft>
            </a:pPr>
            <a:r>
              <a:rPr lang="it-IT" sz="1100" i="1" dirty="0"/>
              <a:t>b) </a:t>
            </a:r>
            <a:r>
              <a:rPr lang="it-IT" sz="1100" dirty="0"/>
              <a:t>prevedere che il sistema di PSEA sia attivato, in particolare, in presenza di un intervento pubblico di </a:t>
            </a:r>
            <a:r>
              <a:rPr lang="it-IT" sz="1100" b="1" dirty="0"/>
              <a:t>assegnazione in concessione di un bene naturalistico di interesse comune, che </a:t>
            </a:r>
            <a:r>
              <a:rPr lang="it-IT" sz="1100" b="1" u="sng" dirty="0"/>
              <a:t>deve mantenere intatte o incrementare le sue funzioni</a:t>
            </a:r>
            <a:r>
              <a:rPr lang="it-IT" sz="1100" b="1" dirty="0"/>
              <a:t>;</a:t>
            </a:r>
            <a:endParaRPr lang="it-IT" sz="1100" dirty="0"/>
          </a:p>
          <a:p>
            <a:pPr>
              <a:spcAft>
                <a:spcPts val="600"/>
              </a:spcAft>
            </a:pPr>
            <a:r>
              <a:rPr lang="it-IT" sz="1100" i="1" dirty="0"/>
              <a:t>c) </a:t>
            </a:r>
            <a:r>
              <a:rPr lang="it-IT" sz="1100" dirty="0"/>
              <a:t>prevedere che nella definizione del sistema di PSEA </a:t>
            </a:r>
            <a:r>
              <a:rPr lang="it-IT" sz="1100" b="1" dirty="0"/>
              <a:t>siano specificamente individuati i servizi oggetto di remunerazione</a:t>
            </a:r>
            <a:r>
              <a:rPr lang="it-IT" sz="1100" dirty="0"/>
              <a:t>, il loro valore, nonché i relativi obblighi contrattuali e le modalità di pagamento;</a:t>
            </a:r>
          </a:p>
          <a:p>
            <a:pPr>
              <a:spcAft>
                <a:spcPts val="600"/>
              </a:spcAft>
            </a:pPr>
            <a:r>
              <a:rPr lang="it-IT" sz="1100" i="1" dirty="0"/>
              <a:t>d) </a:t>
            </a:r>
            <a:r>
              <a:rPr lang="it-IT" sz="1100" dirty="0"/>
              <a:t>prevedere che siano in ogni caso remunerati i seguenti servizi: </a:t>
            </a:r>
            <a:r>
              <a:rPr lang="it-IT" sz="1100" b="1" dirty="0"/>
              <a:t>fissazione del carbonio delle foreste e dell’arboricoltura da legno di proprietà demaniale, collettiva e privata; </a:t>
            </a:r>
            <a:r>
              <a:rPr lang="it-IT" sz="1100" b="1" u="sng" dirty="0"/>
              <a:t>regimazione delle acque nei bacini montani</a:t>
            </a:r>
            <a:r>
              <a:rPr lang="it-IT" sz="1100" b="1" dirty="0"/>
              <a:t>; salvaguardia della biodiversità delle prestazioni </a:t>
            </a:r>
            <a:r>
              <a:rPr lang="it-IT" sz="1100" b="1" dirty="0" err="1"/>
              <a:t>ecosistemiche</a:t>
            </a:r>
            <a:r>
              <a:rPr lang="it-IT" sz="1100" b="1" dirty="0"/>
              <a:t> e delle qualità paesaggistiche; utilizzazione di proprietà demaniali e collettive per produzioni energetiche</a:t>
            </a:r>
            <a:r>
              <a:rPr lang="it-IT" sz="1100" dirty="0"/>
              <a:t>;</a:t>
            </a:r>
          </a:p>
          <a:p>
            <a:pPr>
              <a:spcAft>
                <a:spcPts val="600"/>
              </a:spcAft>
            </a:pPr>
            <a:r>
              <a:rPr lang="it-IT" sz="1100" dirty="0"/>
              <a:t>e) prevedere che nel sistema di PSEA siano considerati interventi </a:t>
            </a:r>
            <a:r>
              <a:rPr lang="it-IT" sz="1100" b="1" dirty="0"/>
              <a:t>di pulizia e manutenzione dell’alveo dei fiumi e dei torrenti</a:t>
            </a:r>
            <a:r>
              <a:rPr lang="it-IT" sz="1100" dirty="0"/>
              <a:t>;</a:t>
            </a:r>
          </a:p>
          <a:p>
            <a:pPr>
              <a:spcAft>
                <a:spcPts val="600"/>
              </a:spcAft>
            </a:pPr>
            <a:r>
              <a:rPr lang="it-IT" sz="1100" dirty="0"/>
              <a:t>f) prevedere che sia riconosciuto il </a:t>
            </a:r>
            <a:r>
              <a:rPr lang="it-IT" sz="1100" b="1" dirty="0"/>
              <a:t>ruolo svolto dall’agricoltura e dal territorio agroforestale nei confronti dei servizi </a:t>
            </a:r>
            <a:r>
              <a:rPr lang="it-IT" sz="1100" b="1" dirty="0" err="1"/>
              <a:t>ecosistemici</a:t>
            </a:r>
            <a:r>
              <a:rPr lang="it-IT" sz="1100" dirty="0"/>
              <a:t>, prevedendo meccanismi di incentivazione attraverso cui il pubblico operatore possa creare programmi con l’obiettivo di remunerare gli imprenditori agricoli che proteggono, tutelano o forniscono i servizi medesimi;</a:t>
            </a:r>
          </a:p>
          <a:p>
            <a:pPr>
              <a:spcAft>
                <a:spcPts val="600"/>
              </a:spcAft>
            </a:pPr>
            <a:r>
              <a:rPr lang="it-IT" sz="1100" dirty="0"/>
              <a:t>g) coordinare e razionalizzare ogni altro analogo strumento e istituto già esistente in materia;</a:t>
            </a:r>
          </a:p>
          <a:p>
            <a:pPr>
              <a:spcAft>
                <a:spcPts val="600"/>
              </a:spcAft>
            </a:pPr>
            <a:r>
              <a:rPr lang="it-IT" sz="1100" dirty="0"/>
              <a:t>h) prevedere che </a:t>
            </a:r>
            <a:r>
              <a:rPr lang="it-IT" sz="1100" b="1" dirty="0"/>
              <a:t>beneficiari </a:t>
            </a:r>
            <a:r>
              <a:rPr lang="it-IT" sz="1100" dirty="0"/>
              <a:t>finali del sistema di PSEA siano </a:t>
            </a:r>
            <a:r>
              <a:rPr lang="it-IT" sz="1100" b="1" dirty="0"/>
              <a:t>i comuni, le loro unioni, </a:t>
            </a:r>
            <a:r>
              <a:rPr lang="it-IT" sz="1400" b="1" u="sng" dirty="0"/>
              <a:t>le aree protette</a:t>
            </a:r>
            <a:r>
              <a:rPr lang="it-IT" sz="1100" b="1" dirty="0"/>
              <a:t>, le fondazioni di bacino montano integrato e le organizzazioni di gestione collettiva dei beni comuni, comunque denominate</a:t>
            </a:r>
            <a:r>
              <a:rPr lang="it-IT" sz="1100" dirty="0"/>
              <a:t>; </a:t>
            </a:r>
          </a:p>
          <a:p>
            <a:pPr>
              <a:spcAft>
                <a:spcPts val="600"/>
              </a:spcAft>
            </a:pPr>
            <a:r>
              <a:rPr lang="it-IT" sz="1100" dirty="0"/>
              <a:t>i) </a:t>
            </a:r>
            <a:r>
              <a:rPr lang="it-IT" sz="1100" b="1" dirty="0"/>
              <a:t>introdurre forme di </a:t>
            </a:r>
            <a:r>
              <a:rPr lang="it-IT" sz="1100" b="1" dirty="0" err="1"/>
              <a:t>premialità</a:t>
            </a:r>
            <a:r>
              <a:rPr lang="it-IT" sz="1100" b="1" dirty="0"/>
              <a:t> a beneficio dei comuni che utilizzano, in modo sistematico, sistemi di contabilità ambientale e urbanistica e forme innovative di rendicontazione dell’azione amministrativa</a:t>
            </a:r>
            <a:r>
              <a:rPr lang="it-IT" sz="1100" dirty="0"/>
              <a:t>;</a:t>
            </a:r>
          </a:p>
          <a:p>
            <a:pPr>
              <a:spcAft>
                <a:spcPts val="600"/>
              </a:spcAft>
            </a:pPr>
            <a:r>
              <a:rPr lang="it-IT" sz="1100" dirty="0"/>
              <a:t>l) ritenere precluse le attività di stoccaggio di gas naturale in acquiferi profondi </a:t>
            </a:r>
          </a:p>
          <a:p>
            <a:pPr>
              <a:spcAft>
                <a:spcPts val="600"/>
              </a:spcAft>
            </a:pPr>
            <a:r>
              <a:rPr lang="it-IT" sz="1100" dirty="0"/>
              <a:t>3. Gli schemi dei decreti legislativi, corredati di relazione tecnica che dia conto della neutralità finanziaria dei medesimi, sono trasmessi alla Camera dei deputati e al Senato della Repubblica affinché su di essi siano espressi, entro trenta giorni dalla data di assegnazione, i pareri delle Commissioni competenti per materia e per i profili finanziari.</a:t>
            </a:r>
          </a:p>
          <a:p>
            <a:pPr>
              <a:spcAft>
                <a:spcPts val="600"/>
              </a:spcAft>
            </a:pPr>
            <a:r>
              <a:rPr lang="it-IT" sz="1100" dirty="0"/>
              <a:t>Decorso tale termine, i decreti possono essere comunque emanati. Qualora il termine per l’espressione dei pareri parlamentari di cui al presente comma scada nei trenta giorni che precedono o seguono la scadenza del termine previsto al comma 1, quest’ultimo è prorogato di tre mesi.</a:t>
            </a:r>
          </a:p>
        </p:txBody>
      </p:sp>
      <p:sp>
        <p:nvSpPr>
          <p:cNvPr id="3" name="CasellaDiTesto 38"/>
          <p:cNvSpPr txBox="1">
            <a:spLocks noChangeArrowheads="1"/>
          </p:cNvSpPr>
          <p:nvPr/>
        </p:nvSpPr>
        <p:spPr bwMode="auto">
          <a:xfrm>
            <a:off x="3175" y="-26988"/>
            <a:ext cx="9109075" cy="46166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 cap="all" dirty="0" smtClean="0">
                <a:solidFill>
                  <a:srgbClr val="009900"/>
                </a:solidFill>
                <a:latin typeface="Berlin Sans FB Demi" pitchFamily="34" charset="0"/>
              </a:rPr>
              <a:t>GOVERNANCE: LN </a:t>
            </a:r>
            <a:r>
              <a:rPr lang="it-IT" altLang="it-IT" sz="2400" cap="all" dirty="0">
                <a:solidFill>
                  <a:srgbClr val="009900"/>
                </a:solidFill>
                <a:latin typeface="Berlin Sans FB Demi" pitchFamily="34" charset="0"/>
              </a:rPr>
              <a:t>221/2015, Art. </a:t>
            </a:r>
            <a:r>
              <a:rPr lang="it-IT" altLang="it-IT" sz="2400" cap="all" dirty="0" smtClean="0">
                <a:solidFill>
                  <a:srgbClr val="009900"/>
                </a:solidFill>
                <a:latin typeface="Berlin Sans FB Demi" pitchFamily="34" charset="0"/>
              </a:rPr>
              <a:t>70</a:t>
            </a:r>
            <a:endParaRPr lang="it-IT" altLang="it-IT" sz="2400" cap="all" dirty="0">
              <a:solidFill>
                <a:srgbClr val="0099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626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2" y="332656"/>
            <a:ext cx="8229600" cy="55073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it-IT" sz="2000" dirty="0" smtClean="0">
                <a:solidFill>
                  <a:srgbClr val="009900"/>
                </a:solidFill>
                <a:latin typeface="Berlin Sans FB Demi" pitchFamily="34" charset="0"/>
              </a:rPr>
              <a:t>AREA DEFINITA:</a:t>
            </a:r>
            <a:br>
              <a:rPr lang="it-IT" sz="2000" dirty="0" smtClean="0">
                <a:solidFill>
                  <a:srgbClr val="009900"/>
                </a:solidFill>
                <a:latin typeface="Berlin Sans FB Demi" pitchFamily="34" charset="0"/>
              </a:rPr>
            </a:br>
            <a:r>
              <a:rPr lang="it-IT" sz="2000" dirty="0" err="1" smtClean="0">
                <a:solidFill>
                  <a:srgbClr val="009900"/>
                </a:solidFill>
                <a:latin typeface="Berlin Sans FB Demi" pitchFamily="34" charset="0"/>
              </a:rPr>
              <a:t>idrographic</a:t>
            </a:r>
            <a:r>
              <a:rPr lang="it-IT" sz="2000" dirty="0" smtClean="0">
                <a:solidFill>
                  <a:srgbClr val="009900"/>
                </a:solidFill>
                <a:latin typeface="Berlin Sans FB Demi" pitchFamily="34" charset="0"/>
              </a:rPr>
              <a:t> </a:t>
            </a:r>
            <a:r>
              <a:rPr lang="it-IT" sz="2000" dirty="0" err="1" smtClean="0">
                <a:solidFill>
                  <a:srgbClr val="009900"/>
                </a:solidFill>
                <a:latin typeface="Berlin Sans FB Demi" pitchFamily="34" charset="0"/>
              </a:rPr>
              <a:t>basin</a:t>
            </a:r>
            <a:r>
              <a:rPr lang="it-IT" sz="2000" dirty="0" smtClean="0">
                <a:solidFill>
                  <a:srgbClr val="009900"/>
                </a:solidFill>
                <a:latin typeface="Berlin Sans FB Demi" pitchFamily="34" charset="0"/>
              </a:rPr>
              <a:t>, i </a:t>
            </a:r>
            <a:r>
              <a:rPr lang="it-IT" sz="2000" dirty="0" err="1" smtClean="0">
                <a:solidFill>
                  <a:srgbClr val="009900"/>
                </a:solidFill>
                <a:latin typeface="Berlin Sans FB Demi" pitchFamily="34" charset="0"/>
              </a:rPr>
              <a:t>biogeographic</a:t>
            </a:r>
            <a:r>
              <a:rPr lang="it-IT" sz="2000" dirty="0" smtClean="0">
                <a:solidFill>
                  <a:srgbClr val="009900"/>
                </a:solidFill>
                <a:latin typeface="Berlin Sans FB Demi" pitchFamily="34" charset="0"/>
              </a:rPr>
              <a:t> </a:t>
            </a:r>
            <a:r>
              <a:rPr lang="it-IT" sz="2000" dirty="0" err="1" smtClean="0">
                <a:solidFill>
                  <a:srgbClr val="009900"/>
                </a:solidFill>
                <a:latin typeface="Berlin Sans FB Demi" pitchFamily="34" charset="0"/>
              </a:rPr>
              <a:t>regions</a:t>
            </a:r>
            <a:r>
              <a:rPr lang="it-IT" sz="2000" dirty="0" smtClean="0">
                <a:solidFill>
                  <a:srgbClr val="009900"/>
                </a:solidFill>
                <a:latin typeface="Berlin Sans FB Demi" pitchFamily="34" charset="0"/>
              </a:rPr>
              <a:t>…/industrial </a:t>
            </a:r>
            <a:r>
              <a:rPr lang="it-IT" sz="2000" dirty="0" err="1" smtClean="0">
                <a:solidFill>
                  <a:srgbClr val="009900"/>
                </a:solidFill>
                <a:latin typeface="Berlin Sans FB Demi" pitchFamily="34" charset="0"/>
              </a:rPr>
              <a:t>district</a:t>
            </a:r>
            <a:endParaRPr lang="it-IT" sz="2000" dirty="0" smtClean="0">
              <a:solidFill>
                <a:srgbClr val="009900"/>
              </a:solidFill>
              <a:latin typeface="Berlin Sans FB Demi" pitchFamily="34" charset="0"/>
            </a:endParaRPr>
          </a:p>
        </p:txBody>
      </p:sp>
      <p:pic>
        <p:nvPicPr>
          <p:cNvPr id="18435" name="Picture 4" descr="Grönvattenbokversion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0" y="908050"/>
            <a:ext cx="9148763" cy="5949950"/>
          </a:xfrm>
        </p:spPr>
      </p:pic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2319338" y="2297113"/>
            <a:ext cx="768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000000"/>
                </a:solidFill>
                <a:cs typeface="Arial" pitchFamily="34" charset="0"/>
              </a:rPr>
              <a:t>100%</a:t>
            </a:r>
          </a:p>
        </p:txBody>
      </p:sp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5056188" y="2513013"/>
            <a:ext cx="64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000000"/>
                </a:solidFill>
                <a:cs typeface="Arial" pitchFamily="34" charset="0"/>
              </a:rPr>
              <a:t>60%</a:t>
            </a:r>
          </a:p>
        </p:txBody>
      </p:sp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6011863" y="4868863"/>
            <a:ext cx="64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>
                <a:solidFill>
                  <a:srgbClr val="FFFFFF"/>
                </a:solidFill>
                <a:cs typeface="Arial" pitchFamily="34" charset="0"/>
              </a:rPr>
              <a:t>40%</a:t>
            </a:r>
          </a:p>
        </p:txBody>
      </p:sp>
      <p:sp>
        <p:nvSpPr>
          <p:cNvPr id="7" name="CasellaDiTesto 38"/>
          <p:cNvSpPr txBox="1">
            <a:spLocks noChangeArrowheads="1"/>
          </p:cNvSpPr>
          <p:nvPr/>
        </p:nvSpPr>
        <p:spPr bwMode="auto">
          <a:xfrm>
            <a:off x="3175" y="-26988"/>
            <a:ext cx="9109075" cy="369332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rgbClr val="009900"/>
                </a:solidFill>
                <a:latin typeface="Berlin Sans FB Demi" pitchFamily="34" charset="0"/>
              </a:rPr>
              <a:t>VALUTAZIONE AMBIENTALE in Unità Ecologico Funzionali</a:t>
            </a:r>
            <a:endParaRPr lang="it-IT" altLang="it-IT" sz="1800" dirty="0">
              <a:solidFill>
                <a:srgbClr val="009900"/>
              </a:solidFill>
              <a:latin typeface="Berlin Sans FB Demi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3576903" y="5313829"/>
            <a:ext cx="11048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solidFill>
                  <a:srgbClr val="009900"/>
                </a:solidFill>
              </a:rPr>
              <a:t>Distretto  industriale</a:t>
            </a:r>
            <a:endParaRPr lang="it-IT" sz="1600" b="1" dirty="0">
              <a:solidFill>
                <a:srgbClr val="009900"/>
              </a:solidFill>
            </a:endParaRPr>
          </a:p>
        </p:txBody>
      </p:sp>
      <p:sp>
        <p:nvSpPr>
          <p:cNvPr id="2" name="Ovale 1"/>
          <p:cNvSpPr/>
          <p:nvPr/>
        </p:nvSpPr>
        <p:spPr>
          <a:xfrm rot="623295">
            <a:off x="2662503" y="4448174"/>
            <a:ext cx="2933700" cy="139065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3890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50" t="33086" r="29175" b="9489"/>
          <a:stretch>
            <a:fillRect/>
          </a:stretch>
        </p:blipFill>
        <p:spPr bwMode="auto">
          <a:xfrm>
            <a:off x="851580" y="677071"/>
            <a:ext cx="7512277" cy="520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1"/>
          <p:cNvSpPr>
            <a:spLocks noChangeArrowheads="1"/>
          </p:cNvSpPr>
          <p:nvPr/>
        </p:nvSpPr>
        <p:spPr bwMode="auto">
          <a:xfrm>
            <a:off x="6402387" y="4495800"/>
            <a:ext cx="2417763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it-IT" altLang="it-IT" sz="1000" dirty="0"/>
              <a:t>Il meccanismo dei PES si basa sulla creazione di convenienze economiche per gli operatori che potenzialmente possono offrire, mantenere o valorizzare specifici SE, tali da spingerli verso l’adesione volontaria ai meccanismi di incentivazioni proposti dalle istituzioni competenti, riallineando in tal modo l’interesse pubblico con quello privato.</a:t>
            </a:r>
          </a:p>
        </p:txBody>
      </p:sp>
      <p:sp>
        <p:nvSpPr>
          <p:cNvPr id="19462" name="CasellaDiTesto 7"/>
          <p:cNvSpPr txBox="1">
            <a:spLocks noChangeArrowheads="1"/>
          </p:cNvSpPr>
          <p:nvPr/>
        </p:nvSpPr>
        <p:spPr bwMode="auto">
          <a:xfrm>
            <a:off x="14288" y="4495800"/>
            <a:ext cx="27781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it-IT" altLang="it-IT" sz="1000" b="1" dirty="0">
                <a:latin typeface="Times New Roman" pitchFamily="18" charset="0"/>
                <a:cs typeface="Times New Roman" pitchFamily="18" charset="0"/>
              </a:rPr>
              <a:t>Gli ecosistemi di bacino (boschi, prati, fasce tampone ecc.) producono gratuitamente questi servizi (</a:t>
            </a:r>
            <a:r>
              <a:rPr lang="it-IT" altLang="it-IT" sz="1000" b="1" i="1" dirty="0" err="1">
                <a:latin typeface="Times New Roman" pitchFamily="18" charset="0"/>
                <a:cs typeface="Times New Roman" pitchFamily="18" charset="0"/>
              </a:rPr>
              <a:t>watershed</a:t>
            </a:r>
            <a:r>
              <a:rPr lang="it-IT" altLang="it-IT" sz="1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it-IT" altLang="it-IT" sz="1000" b="1" i="1" dirty="0" err="1">
                <a:latin typeface="Times New Roman" pitchFamily="18" charset="0"/>
                <a:cs typeface="Times New Roman" pitchFamily="18" charset="0"/>
              </a:rPr>
              <a:t>services</a:t>
            </a:r>
            <a:r>
              <a:rPr lang="it-IT" altLang="it-IT" sz="1000" b="1" dirty="0">
                <a:latin typeface="Times New Roman" pitchFamily="18" charset="0"/>
                <a:cs typeface="Times New Roman" pitchFamily="18" charset="0"/>
              </a:rPr>
              <a:t>):</a:t>
            </a:r>
          </a:p>
          <a:p>
            <a:pPr eaLnBrk="1" hangingPunct="1"/>
            <a:r>
              <a:rPr lang="it-IT" altLang="it-IT" sz="1000" b="1" dirty="0">
                <a:latin typeface="Times New Roman" pitchFamily="18" charset="0"/>
                <a:cs typeface="Times New Roman" pitchFamily="18" charset="0"/>
              </a:rPr>
              <a:t>- Depurazione delle acque</a:t>
            </a:r>
          </a:p>
          <a:p>
            <a:pPr eaLnBrk="1" hangingPunct="1"/>
            <a:r>
              <a:rPr lang="it-IT" altLang="it-IT" sz="1000" b="1" dirty="0">
                <a:latin typeface="Times New Roman" pitchFamily="18" charset="0"/>
                <a:cs typeface="Times New Roman" pitchFamily="18" charset="0"/>
              </a:rPr>
              <a:t>- Mitigazione del rischio idrogeologico</a:t>
            </a:r>
          </a:p>
          <a:p>
            <a:pPr eaLnBrk="1" hangingPunct="1"/>
            <a:r>
              <a:rPr lang="it-IT" altLang="it-IT" sz="1000" b="1" dirty="0">
                <a:latin typeface="Times New Roman" pitchFamily="18" charset="0"/>
                <a:cs typeface="Times New Roman" pitchFamily="18" charset="0"/>
              </a:rPr>
              <a:t>- Ricarica delle falde</a:t>
            </a:r>
          </a:p>
          <a:p>
            <a:pPr eaLnBrk="1" hangingPunct="1"/>
            <a:r>
              <a:rPr lang="it-IT" altLang="it-IT" sz="1000" b="1" dirty="0">
                <a:latin typeface="Times New Roman" pitchFamily="18" charset="0"/>
                <a:cs typeface="Times New Roman" pitchFamily="18" charset="0"/>
              </a:rPr>
              <a:t>- Contenimento dell’erosione</a:t>
            </a:r>
          </a:p>
          <a:p>
            <a:pPr eaLnBrk="1" hangingPunct="1"/>
            <a:r>
              <a:rPr lang="it-IT" altLang="it-IT" sz="1000" b="1" dirty="0">
                <a:latin typeface="Times New Roman" pitchFamily="18" charset="0"/>
                <a:cs typeface="Times New Roman" pitchFamily="18" charset="0"/>
              </a:rPr>
              <a:t>- Ecc.</a:t>
            </a:r>
          </a:p>
          <a:p>
            <a:pPr eaLnBrk="1" hangingPunct="1"/>
            <a:endParaRPr lang="it-IT" altLang="it-IT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5" name="CasellaDiTesto 1"/>
          <p:cNvSpPr txBox="1">
            <a:spLocks noChangeArrowheads="1"/>
          </p:cNvSpPr>
          <p:nvPr/>
        </p:nvSpPr>
        <p:spPr bwMode="auto">
          <a:xfrm>
            <a:off x="719137" y="6211887"/>
            <a:ext cx="8424862" cy="6461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it-IT" altLang="it-IT" sz="3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34" charset="-128"/>
              </a:rPr>
              <a:t>DOVE MISURARE?  </a:t>
            </a:r>
            <a:r>
              <a:rPr lang="it-IT" altLang="it-IT" sz="3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34" charset="-128"/>
                <a:sym typeface="Wingdings" pitchFamily="2" charset="2"/>
              </a:rPr>
              <a:t></a:t>
            </a:r>
            <a:r>
              <a:rPr lang="it-IT" altLang="it-IT" sz="3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34" charset="-128"/>
              </a:rPr>
              <a:t>   PSEA</a:t>
            </a:r>
            <a:r>
              <a:rPr lang="it-IT" altLang="it-IT" sz="3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34" charset="-128"/>
              </a:rPr>
              <a:t>?....</a:t>
            </a:r>
            <a:endParaRPr lang="it-IT" altLang="it-IT" sz="36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ＭＳ Ｐゴシック" pitchFamily="34" charset="-128"/>
            </a:endParaRPr>
          </a:p>
        </p:txBody>
      </p:sp>
      <p:sp>
        <p:nvSpPr>
          <p:cNvPr id="2" name="Ovale 1"/>
          <p:cNvSpPr/>
          <p:nvPr/>
        </p:nvSpPr>
        <p:spPr>
          <a:xfrm rot="1509424">
            <a:off x="1581157" y="1630920"/>
            <a:ext cx="6257375" cy="35910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351749" y="846434"/>
            <a:ext cx="1843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UNITA’ ECOLOGICA FUNZIONALE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8" name="CasellaDiTesto 38"/>
          <p:cNvSpPr txBox="1">
            <a:spLocks noChangeArrowheads="1"/>
          </p:cNvSpPr>
          <p:nvPr/>
        </p:nvSpPr>
        <p:spPr bwMode="auto">
          <a:xfrm>
            <a:off x="0" y="-26988"/>
            <a:ext cx="9143999" cy="369332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None/>
            </a:pPr>
            <a:r>
              <a:rPr lang="it-IT" sz="1800" b="1" dirty="0" smtClean="0">
                <a:solidFill>
                  <a:srgbClr val="009900"/>
                </a:solidFill>
                <a:latin typeface="Berlin Sans FB Demi" panose="020E0802020502020306" pitchFamily="34" charset="0"/>
              </a:rPr>
              <a:t>APPROCCIO ECOSISTEMICO E FUNZIONALE: VERSO UN’ECONOMIA CIRCOLARE</a:t>
            </a:r>
            <a:endParaRPr lang="it-IT" altLang="it-IT" sz="1800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57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38"/>
          <p:cNvSpPr txBox="1">
            <a:spLocks noChangeArrowheads="1"/>
          </p:cNvSpPr>
          <p:nvPr/>
        </p:nvSpPr>
        <p:spPr bwMode="auto">
          <a:xfrm>
            <a:off x="3175" y="-26988"/>
            <a:ext cx="9109075" cy="3698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rgbClr val="009900"/>
                </a:solidFill>
                <a:latin typeface="Berlin Sans FB Demi" pitchFamily="34" charset="0"/>
              </a:rPr>
              <a:t>EFFETTI DEI CAMBIAMENTI CLIMATICI</a:t>
            </a:r>
            <a:endParaRPr lang="it-IT" altLang="it-IT" sz="1800" dirty="0">
              <a:solidFill>
                <a:srgbClr val="009900"/>
              </a:solidFill>
              <a:latin typeface="Berlin Sans FB Demi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766" t="15312" r="31836" b="5000"/>
          <a:stretch>
            <a:fillRect/>
          </a:stretch>
        </p:blipFill>
        <p:spPr bwMode="auto">
          <a:xfrm>
            <a:off x="6948264" y="4214111"/>
            <a:ext cx="2195737" cy="264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Risultati immagini per cambiamento climatico globa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476672"/>
            <a:ext cx="6901407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281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709" t="14880" r="7746" b="7937"/>
          <a:stretch/>
        </p:blipFill>
        <p:spPr bwMode="auto">
          <a:xfrm>
            <a:off x="0" y="0"/>
            <a:ext cx="9144000" cy="685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683568" y="6453336"/>
            <a:ext cx="7776864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it-IT" sz="1100" b="1" dirty="0" err="1"/>
              <a:t>ten</a:t>
            </a:r>
            <a:r>
              <a:rPr lang="it-IT" sz="1100" b="1" dirty="0"/>
              <a:t> </a:t>
            </a:r>
            <a:r>
              <a:rPr lang="it-IT" sz="1100" b="1" dirty="0" err="1"/>
              <a:t>Brink</a:t>
            </a:r>
            <a:r>
              <a:rPr lang="it-IT" sz="1100" b="1" dirty="0"/>
              <a:t> P., Mazza L., </a:t>
            </a:r>
            <a:r>
              <a:rPr lang="it-IT" sz="1100" b="1" dirty="0" err="1"/>
              <a:t>Badura</a:t>
            </a:r>
            <a:r>
              <a:rPr lang="it-IT" sz="1100" b="1" dirty="0"/>
              <a:t> T</a:t>
            </a:r>
            <a:r>
              <a:rPr lang="it-IT" sz="1100" b="1" dirty="0" smtClean="0"/>
              <a:t>., </a:t>
            </a:r>
            <a:r>
              <a:rPr lang="en-US" sz="1100" b="1" dirty="0" err="1" smtClean="0"/>
              <a:t>Kettunen</a:t>
            </a:r>
            <a:r>
              <a:rPr lang="en-US" sz="1100" b="1" dirty="0" smtClean="0"/>
              <a:t> </a:t>
            </a:r>
            <a:r>
              <a:rPr lang="en-US" sz="1100" b="1" dirty="0"/>
              <a:t>M. and </a:t>
            </a:r>
            <a:r>
              <a:rPr lang="en-US" sz="1100" b="1" dirty="0" err="1"/>
              <a:t>Withana</a:t>
            </a:r>
            <a:r>
              <a:rPr lang="en-US" sz="1100" b="1" dirty="0"/>
              <a:t> S. (2012) </a:t>
            </a:r>
            <a:r>
              <a:rPr lang="en-US" sz="1100" b="1" i="1" dirty="0"/>
              <a:t>Nature and </a:t>
            </a:r>
            <a:r>
              <a:rPr lang="en-US" sz="1100" b="1" i="1" dirty="0" smtClean="0"/>
              <a:t>its Role </a:t>
            </a:r>
            <a:r>
              <a:rPr lang="en-US" sz="1100" b="1" i="1" dirty="0"/>
              <a:t>in the Transition to a Green Economy.</a:t>
            </a:r>
            <a:endParaRPr lang="it-IT" sz="1100" b="1" dirty="0"/>
          </a:p>
        </p:txBody>
      </p:sp>
      <p:sp>
        <p:nvSpPr>
          <p:cNvPr id="4" name="CasellaDiTesto 38"/>
          <p:cNvSpPr txBox="1">
            <a:spLocks noChangeArrowheads="1"/>
          </p:cNvSpPr>
          <p:nvPr/>
        </p:nvSpPr>
        <p:spPr bwMode="auto">
          <a:xfrm>
            <a:off x="3175" y="16554"/>
            <a:ext cx="9140825" cy="369332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>
              <a:buNone/>
            </a:pPr>
            <a:r>
              <a:rPr lang="it-IT" sz="1800" b="1" dirty="0">
                <a:solidFill>
                  <a:srgbClr val="009900"/>
                </a:solidFill>
                <a:latin typeface="+mn-lt"/>
              </a:rPr>
              <a:t>CONSIDERAZIONI E UNO SGUARDO IN AVANTI</a:t>
            </a:r>
          </a:p>
        </p:txBody>
      </p:sp>
    </p:spTree>
    <p:extLst>
      <p:ext uri="{BB962C8B-B14F-4D97-AF65-F5344CB8AC3E}">
        <p14:creationId xmlns:p14="http://schemas.microsoft.com/office/powerpoint/2010/main" xmlns="" val="188705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/>
          <a:srcRect l="20668" t="11610" r="55534" b="44094"/>
          <a:stretch/>
        </p:blipFill>
        <p:spPr>
          <a:xfrm>
            <a:off x="35496" y="476672"/>
            <a:ext cx="5328592" cy="557643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 cstate="print"/>
          <a:srcRect l="32843" t="6688" r="32844" b="6688"/>
          <a:stretch/>
        </p:blipFill>
        <p:spPr>
          <a:xfrm>
            <a:off x="5353465" y="2249488"/>
            <a:ext cx="3246907" cy="4608512"/>
          </a:xfrm>
          <a:prstGeom prst="rect">
            <a:avLst/>
          </a:prstGeom>
        </p:spPr>
      </p:pic>
      <p:sp>
        <p:nvSpPr>
          <p:cNvPr id="4" name="CasellaDiTesto 38"/>
          <p:cNvSpPr txBox="1">
            <a:spLocks noChangeArrowheads="1"/>
          </p:cNvSpPr>
          <p:nvPr/>
        </p:nvSpPr>
        <p:spPr bwMode="auto">
          <a:xfrm>
            <a:off x="0" y="-26988"/>
            <a:ext cx="9143999" cy="369332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None/>
            </a:pPr>
            <a:r>
              <a:rPr lang="it-IT" sz="1800" b="1" dirty="0" smtClean="0">
                <a:solidFill>
                  <a:srgbClr val="009900"/>
                </a:solidFill>
                <a:latin typeface="Berlin Sans FB Demi" panose="020E0802020502020306" pitchFamily="34" charset="0"/>
              </a:rPr>
              <a:t>APPROCCIO ECOSISTEMICO E FUNZIONALE: VERSO UN’ECONOMIA CIRCOLARE</a:t>
            </a:r>
            <a:endParaRPr lang="it-IT" altLang="it-IT" sz="1800" dirty="0">
              <a:latin typeface="Berlin Sans FB Demi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print"/>
          <a:srcRect l="21221" t="18500" r="21775" b="6687"/>
          <a:stretch/>
        </p:blipFill>
        <p:spPr>
          <a:xfrm>
            <a:off x="6118715" y="342344"/>
            <a:ext cx="3025284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804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70000" contrast="-70000"/>
          </a:blip>
          <a:srcRect/>
          <a:stretch>
            <a:fillRect/>
          </a:stretch>
        </p:blipFill>
        <p:spPr bwMode="auto">
          <a:xfrm>
            <a:off x="2051050" y="1196975"/>
            <a:ext cx="5568950" cy="4457700"/>
          </a:xfrm>
          <a:prstGeom prst="rect">
            <a:avLst/>
          </a:prstGeom>
          <a:noFill/>
          <a:ln>
            <a:noFill/>
          </a:ln>
          <a:effectLst>
            <a:outerShdw blurRad="2286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90500" y="539750"/>
            <a:ext cx="8766175" cy="64171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it-IT" sz="1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Le aree protette devono inserirsi all’interno dei processi di pianificazione in modo nuovo, con criteri ecologico-economici, all’interno di un processo di sviluppo che deve essere durevole oltre che sostenibile, lavorando sui temi della consapevolezza, della gestione efficace e della sostenibilità come crescita economica equa, in relazione ad una perequazione territoriale che riconosca il ruolo di chi mantiene e gestisce la qualità delle funzioni </a:t>
            </a:r>
            <a:r>
              <a:rPr lang="it-IT" sz="14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ecosistemiche</a:t>
            </a:r>
            <a:r>
              <a:rPr lang="it-IT" sz="1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indispensabili, in una Gestione integrata e sostenibile del Capitale Naturale socialmente inclusiva. Per questo occorre</a:t>
            </a:r>
            <a:r>
              <a:rPr lang="it-IT" sz="140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:</a:t>
            </a:r>
          </a:p>
          <a:p>
            <a:pPr>
              <a:spcAft>
                <a:spcPts val="600"/>
              </a:spcAft>
              <a:defRPr/>
            </a:pPr>
            <a:endParaRPr lang="it-IT" sz="1400" b="1" dirty="0" smtClean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  <a:p>
            <a:pPr>
              <a:spcAft>
                <a:spcPts val="600"/>
              </a:spcAft>
              <a:defRPr/>
            </a:pPr>
            <a:r>
              <a:rPr lang="it-IT" sz="140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» </a:t>
            </a:r>
            <a:r>
              <a:rPr lang="it-IT" sz="1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Evidenziare il ruolo funzionale dell’area protetta all’interno di una UNITA’ ECOLOGICO/ECONOMICHE FUNZIONALI (ambiti di gestione, bacini </a:t>
            </a:r>
            <a:r>
              <a:rPr lang="it-IT" sz="14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idrogeografici</a:t>
            </a:r>
            <a:r>
              <a:rPr lang="it-IT" sz="1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, </a:t>
            </a:r>
            <a:r>
              <a:rPr lang="it-IT" sz="14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ecoregioni</a:t>
            </a:r>
            <a:r>
              <a:rPr lang="it-IT" sz="1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ecc.) in cui sviluppare il processo di valutazione e gestione delle risorse;</a:t>
            </a:r>
          </a:p>
          <a:p>
            <a:pPr>
              <a:spcAft>
                <a:spcPts val="1200"/>
              </a:spcAft>
              <a:defRPr/>
            </a:pPr>
            <a:r>
              <a:rPr lang="it-IT" sz="1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» Innescare processi di perequazione territoriale d’area su base </a:t>
            </a:r>
            <a:r>
              <a:rPr lang="it-IT" sz="14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ecosistemica</a:t>
            </a:r>
            <a:r>
              <a:rPr lang="it-IT" sz="1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;</a:t>
            </a:r>
          </a:p>
          <a:p>
            <a:pPr>
              <a:spcAft>
                <a:spcPts val="1200"/>
              </a:spcAft>
              <a:defRPr/>
            </a:pPr>
            <a:r>
              <a:rPr lang="it-IT" sz="1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» Sviluppare processi di relazione interdipendente tra prodotti tipici e di qualità con il mantenimento delle funzioni ecologiche vitali del territorio;</a:t>
            </a:r>
          </a:p>
          <a:p>
            <a:pPr>
              <a:spcAft>
                <a:spcPts val="1200"/>
              </a:spcAft>
              <a:defRPr/>
            </a:pPr>
            <a:r>
              <a:rPr lang="it-IT" sz="1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» Integrazione di azioni tra i settori di governo (es. Ministeri, Assessorati ecc.) con finalità di mantenimento delle funzioni ecologiche e delle risorse; </a:t>
            </a:r>
          </a:p>
          <a:p>
            <a:pPr>
              <a:spcAft>
                <a:spcPts val="1200"/>
              </a:spcAft>
              <a:defRPr/>
            </a:pPr>
            <a:r>
              <a:rPr lang="it-IT" sz="1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» Comprendere gli effetti potenziali del capitale naturale dell’area protetta e delle sue funzioni ecologiche e le relative dipendenze economiche considerando le interazioni alle diverse scale per evitare gli impatti del fuori scala;</a:t>
            </a:r>
          </a:p>
          <a:p>
            <a:pPr>
              <a:spcAft>
                <a:spcPts val="1200"/>
              </a:spcAft>
              <a:defRPr/>
            </a:pPr>
            <a:r>
              <a:rPr lang="it-IT" sz="1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» Comprendere come le popolazioni locali possano influire e/o dipendere dalle funzioni ecologiche ed ampliarne i benefici;</a:t>
            </a:r>
          </a:p>
          <a:p>
            <a:pPr>
              <a:spcAft>
                <a:spcPts val="1200"/>
              </a:spcAft>
              <a:defRPr/>
            </a:pPr>
            <a:r>
              <a:rPr lang="it-IT" sz="1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» Collaborare e comunicare con le autorità e le comunità attraverso un processo trasparente e partecipato;</a:t>
            </a:r>
          </a:p>
          <a:p>
            <a:pPr>
              <a:spcAft>
                <a:spcPts val="1200"/>
              </a:spcAft>
              <a:defRPr/>
            </a:pPr>
            <a:r>
              <a:rPr lang="it-IT" sz="14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» Sviluppare approcci ecologico-economici per una fiscalità nuova (es. PSEA</a:t>
            </a:r>
            <a:r>
              <a:rPr lang="it-IT" sz="140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)..</a:t>
            </a:r>
            <a:br>
              <a:rPr lang="it-IT" sz="140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</a:br>
            <a:endParaRPr lang="it-IT" sz="1400" b="1" dirty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32772" name="CasellaDiTesto 38"/>
          <p:cNvSpPr txBox="1">
            <a:spLocks noChangeArrowheads="1"/>
          </p:cNvSpPr>
          <p:nvPr/>
        </p:nvSpPr>
        <p:spPr bwMode="auto">
          <a:xfrm>
            <a:off x="3175" y="15875"/>
            <a:ext cx="9140825" cy="3698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/>
            <a:endParaRPr lang="it-IT" altLang="it-IT" sz="1800">
              <a:solidFill>
                <a:srgbClr val="009900"/>
              </a:solidFill>
              <a:latin typeface="Berlin Sans FB Demi" pitchFamily="34" charset="0"/>
            </a:endParaRPr>
          </a:p>
        </p:txBody>
      </p:sp>
      <p:sp>
        <p:nvSpPr>
          <p:cNvPr id="32773" name="Rettangolo 2"/>
          <p:cNvSpPr>
            <a:spLocks noChangeArrowheads="1"/>
          </p:cNvSpPr>
          <p:nvPr/>
        </p:nvSpPr>
        <p:spPr bwMode="auto">
          <a:xfrm>
            <a:off x="3779838" y="-14288"/>
            <a:ext cx="4641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b="1" dirty="0">
                <a:solidFill>
                  <a:srgbClr val="009900"/>
                </a:solidFill>
              </a:rPr>
              <a:t>CONSIDERAZIONI E UNO SGUARDO IN AVANTI</a:t>
            </a:r>
          </a:p>
        </p:txBody>
      </p:sp>
    </p:spTree>
    <p:extLst>
      <p:ext uri="{BB962C8B-B14F-4D97-AF65-F5344CB8AC3E}">
        <p14:creationId xmlns:p14="http://schemas.microsoft.com/office/powerpoint/2010/main" xmlns="" val="271129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hMSERUUExQWFRUWGBkZGBcYGRcXFhgaGBwYGBQcHhcXHSYeHR4jGhoaHy8gIycpLCwsHB4xNTAqNSYrLCkBCQoKDgwOGg8PGiwkHyQsLCwsLzQsLCwsLCwsLCwsKSw0LCwsLCwsLCwsLCksLCwsLCwsLCwsLCwsLCwsLCwsLP/AABEIAOAA4QMBIgACEQEDEQH/xAAcAAACAwEBAQEAAAAAAAAAAAAFBgADBAIHAQj/xAA9EAACAQIEAwQJAwIGAgMBAAABAhEAAwQSITEFQVEGImFxEzJSgZGSobHRFEJy4fAHFSNTwfFi0iUzQxb/xAAaAQACAwEBAAAAAAAAAAAAAAAAAwIEBQEG/8QALBEAAwACAgICAQMBCQAAAAAAAAECAxEEIRIxQVEiBRMyYRQVM0JxgZHR8P/aAAwDAQACEQMRAD8A8exOJfO3fb1m/cep8ar/AFL+23zN+a+Yn13/AJN9zVdAFv6l/bb5m/NT9S/tt8zfmqqlAFv6l/bb5m/NT9S/tt8zfmqqlAFv6l/bb5m/NT9S/tt8zfmqqlAFv6l/bb5m/NT9S/tt8zfmqqlAFv6l/bb5m/NT9S/tt8zfmqq6W2TsKAO/1L+23zN+an6l/bb5m/NdrgmPhVi4Dqa74s5tFH6l/bb5m/NT9S/tt8zfmtAwA618bA13xZzyRR+pf22+ZvzU/Uv7bfM35rs4Q1W1giuaZ3aPv6l/bb5m/NT9S/tt8zfmqyK+Vw6W/qX9tvmb81P1L+23zN+aqqUAW/qX9tvmb81P1L+23zN+aqqUAW/qX9tvmb81P1L+23zN+aqqUAW/qX9tvmb818OJf22+ZvzVdfG2oAbv1De03xNSq6lAC1ifXf8Ak33NV1ZifXf+Tfc1XQBKlSpQBKlSpQBKlSu7dosYAmgDirrWFLUb4b2bJEsDp4H3Uw4fs/ESDt7JJ+FWFgetsrvMvSFLDcMk0QTh3QUwPwHohAI3PXy2+lfF4cbQEievl4VPwSRHybAn6HwqfoqOWrls7MPfofHevly4gJH9z0qLWgX+oCOD8KpbD0xogYbD6/8ANZL1pW1WCRyqJJJgI4c1nfD60R/TvMCYJ6/3Puri/KaMK7oNgt06iqmw4O1FjbB2rHftZT51FrZNPQOdCN65rYwqi5Z6UtzomqKqlSpUSRKlSpQBK+NtX2vjbUANVSpUoAWsT67/AMm+5qurMT67/wAm+5qugCVKlSgCVKlWWLDOwVRJJgChLYHWFwrXGCqJNPXAuzItiSJaJn60R4B2WFiyc0ekfc9Oo/NGbVvOvo1nL+5xzPn8T/StLDi8Ft+yhlyOnr4MnD4ZgJIVN9hPXffkKMYjCp3XgkAaLEnWNtJFZFwy22Yk6KpPd07oAgTE9djzr4uGvXbnrB0lWAEZSCNid9Ok61O1v0Ql/Zfe4fnJIZSBIjUjTfWYodjMHDRJ9YQOVG+H4O8H/wBYKUkjKBG+ixBgd0mRr0rQ3D1tDSNNSQJMa6AGfH4VVtaLEPYl4/DlT6kDmTAB8p3PhQrDspfMqGfHQEciNOnjTXxLitm4wRJuXSQFVVbn1JEH3f1rniGJdLYRUAvE5SuXRNJ3O/d67+FK8iegE2JAciRPSC0x4jSpcw0sriIg8o3H0Fd4zhV1BLWxEljlDkSdzlJNYxi/R6zoduh33E/WjfeiWutmXiOHZSXTSNx58xQ84ln0IBPIf13oq/FVIJUCee4mKH37ChsyiQwkEfUaba1NrS7FppswXGKE8tdNZ8x8a7NwNIYGeoGldvg5I5z1/bWu3ZAEGJ69a5tMk9oCulVUTxGFEnQaUOI1rh1Mou2p1FUVtYRVN23zFLqSaooqVKlQJkr421fa+NtQA1VKlSgBaxPrv/JvuarqzE+u/wDJvuaroAlSpUoAlNPZSyLR9Kw72gB5ien/AJfal/h+Hzv4DU/8U/cE4QCc9w5baCSZG87eB3q/xcX+dlLk5Nfggtgs2KugGUtLoBzPQEEGToJ/rNE8RxWzb7ijuiQW1MRGg6yd5O3Wk/iHaMwUsDJbG2pzN118ftpWfD3rt3SJJUsFg5csxvvv16fG947KibSGuziS1yGzKmsgrG+0E6QOnPWnDhuByqTtAIUDp1/rSH2atm9aVGklXJliSEUGIjlpy8aasfxe6ylbMDUDvEjuDQwQDqescqRk76HS9dsG4/EqbrAO2ZWtqcupG2X3kzTDxi2pwZeJOTMBMkxrGlIy2bzXGZ3KgQxXRVbl6xYaxpudxoNqZuDYwnBIpUoZeA20gklDyg6kHnl6zSMy1I3G+xaTgt9nR3DISoKZMwYjlsAdR4jWnnhHAgLSNcEvuSZLHnBJ13rvhnF9Ct0QwIA0jcffUVoftXYABJOo5CY8CB41n+UR22WFLfoytjrQ7t0raBMAOQAfCfVnwk15z2gtpYxDplDKGaU2XfTQDbYiPfRHtZxE4puSop7o5nlJ+1Z+MYYm3YvMvrWwLh6lSUE6aNlXc7+6kvkzW9fB17noBXsCjW89tSsEgzqpJ1A3kafGqL3DnZVCoBBnRiegmDsJFEzgMmhHw301Bo7w9JITKSSSQQuaARrMDqFM+dWYz16oW4XwK6YRlUyNevWs7YVsmmo+3u86bOI8MfLBTQHcb+Eg70sYyw8nQqdp8DXN9jG+gZevZRljnz+tCDRLH8OuK43KmIYmRr4jxrBennT0uiB8ZdJrmtFvvKeoE/3/AHzrPQ1oEzPdSDVdanWay0mlobL2SvjbV9r421RJDVUqVKAFrE+u/wDJvuarqzE+u/8AJvuaroAlSpXdm3mYDqYrqW+jjeg5wjDZbcndtaP4vGucOlokQJYDQf2eXWsmHw85VEdNdhy3rba4bKli2aSACOcAFyJ5KSBJ8elb0wolIxap3ToH2sISwC6sCNCBkA3BJJ8txTf2QwCOGcHMTIzGNYgQAJgSft1gLXEcP3Utp/8AYxlukcl05bn4dK9B7HdnjYRZM7k9NSD5bCBUMj0hsrYK7O2RZxN2y7ZTeLZQRAmTlhuWgIjwpsxHDEuIGBKsoggRoRIMqR/xWDtvgLF23ac3TbuoQbZtwxM6+rzEiQazYTjWZEXEqHu6DMncLDkWB9U+VVqfl2hy66KT2ZuuwzDuzqATmO0EEnux4DlTZxPhDvaAC9+VytyUgQW9wn7c6EcS7XLhLRdbbEJuxJVCNPVJ1fWADETzrHhP8QPTMqIhIbf0mgCyQYI36SYFUuVmUR+Q/DCb0javZm5b2a3OxlysRz57RQLH4m2ZQKoYEkOrAqxJk6ECdJ1FVcTV79wKMzGZUA6dIA6aD4cqx8GwBe+bkr3dIzDUQZMGZED315zNyoqWkukX5jTKcYcmzZjGkcj4HfSttrEj/LLis3e9IAq6ExKs2nSZ1/rVGMwEAZZKrpIMqRtvrz+tC7toCZIA95JPIQP7+1LxZGheWfkZezt61iLIsME9OB3GdASVmSAREwOv1iiNhFwF5rUF/SKDbka6TmUsYVRpO5nSkYXVRkdWkxLCIynYgHmI5+NMA4ob2VSzNAgFtwpnNqdd8seR61qYOTpeNeyszV2h4hYu286FtZ2ICmQNShMjeJ6g+9KLvIbNmXWNZEf2d/Gnbh/AHv4r07jNZBkQAxc5Y1B2iBynQHetPaLsecp9AgJjYtl8J6Hxqw5d/lIdnkWL4oxlVkDbc7gmTWO3bLe4f3+fdTNxXsRfQgmNdWPJY32FDsJef0RtWrXpGaWbu5iFiO6d5HUVpTCSIbMmFsAXBrK7ZhtqJHSh5OvhTKeDNh7AuXDErOURMkd3U9TG3Q9KVxQ0dksNUXl186vFcXV08qRS6GT7M9fG2r7XxtqSNGqpUqUALWJ9d/5N9zVdWYn13/k33NV0ASt/BLWa8vhrWCjPZlO+x6AU/jreWUJzvWNsZ8Bh1a8iMYUgzudTIHq60X4k1vKttG/+nINRlkaydDE5jJHj4UHw14K3pDHcAO25kbeOv0+Ndu6VJkEgk8p3gjXy1rcpGOmE/Q5MWrDX1SB/L8a16Rw9gtoktIAJLeQJ5eFK/BMGl/u//oFORzr3REnzmmDhh9DbK3NUgnMdRB8enKqmV/Bagtz22AadD6oAkkDTedBAEf8AM1jt32Ll0toijdmRT5EEgMTtzrNheItYu5Wtg2Se6y6m3yAK7xpyAjbwrfiMaHfKmVo8Dp10MGkPocns89/xE41dZTaJUoxkiCGlSI5899RWzD8POHuWuts5TPPMAQY6T9628b4LZv3lztcQoVOqgqY8jJ5+G9NXEeABbK3rRa4yQxVoIZVlp1gyNxr4dIzf1LC8uL8Pa/67H8evGuwMFNthcXM0SdNDqNNqwYvh5t2PSZTncy5UAhZ2gwWiCOYH/LPc4O+ItIyJDFQdpXWCPL+5rm7wfEWhbRhLqkZgVyMo3BzRBAHKdq8dEZX2p9Ps1n4idYtEqJ7o0gHfYE6aae731kv4MHYa/DajtzAnM53OYjWdDpz8orleFMw3AJ0A/rTVl3X4iqjrsAWLMFRkOumYRz8D+aPcN4OyMDlJ38Z3BBXQ6ifhV/F8NaTEBGYFLdtJyaszKAAojQEmJ9/PWmazjwllnJhiICAT4AAzrMwToDrWlihN/l8FDRu4RhTatAsNtgPoIPnuSZ3rrGY9LakuQI3nl8aS+MdqL5lBNsDVlU+1qFIGiwIEb9dZFJOJ4q2Num1dxPoggZiz6ITG0DXwj4amtbjZVdeE/Hs5T6HPtjx236C4bNzvlRpEkAnKxynbQHfzoDZ45aFlrdsFfRC2itoR3lzvJI0IZSPfXOKTD2Ve42Jt3rhzyuVsrtERM6AA/XkNKVeIcaBw4sqqr3s5yjdmgzJ8NIrUSWhXbZzxzjfphMQIygCY31OuxOvxoItfK6Xwoa6GJaOiKjLpXVxYmd+lcg0prs6jJXxtq6beuW2qqOGqpUqUALWJ9d/5N9zVdWYn13/k33NbeFlUl2XMR6g5T1P4rlPS2SlbejIcKw3EedH+x1qbjKTGbKCegJoRfvFiWO9auBcS9FdJ5MIPxEVY4r1klsTyZ3DSGHiGHNu49s65WjnrlJFWNogAPfA1g6CdRPOdADW7jtl2xJdASbjZxl17x1Ye5p+lC7fdmCobKZO++qiPa6VuvtGL8hnhfEGRXdHjMzAZZGUgJ6vnvHTnpTb2Q44LzNauENGqnLlEnfQnfcaaGvOrl8K11QIOZdD4Aq4PjOtXcCxF30yC2SrSCp8Rt+KRcpofNaPVH4fbF0wjyQW0ELyn79OlQ8JU/wCobeU9QxUxyzagSPpRbh7XBbQ3gPSwRAjWDvEdI8qVO1Xa3JCOoDMJhgGETlgqDvuddCBVLtvRZ2goXzPANsGCyzD5guUtoCdNRqKmL7WXLF0W7liAYAZWBWDGsETsax8L4hZvsLRyjKp7+xdLgMG2waQw0mN9PCiHEOAX3si4mV7lkkW85zl7UDf9pcGdSPfSq69jJW/QwcR4v6A2QFCo2jMYAQkQnPTvee0c6X+Odo7a4lUbWImPrpPOOf4oTdx9/E2mt4giGIyjKEMr4xtqBr1FLnGLbsBcWc6CHEmSogAx5SCaxebjdS5X/l9/8+/9i1N+PY43sWpzSgIOvTqQPqPrSvjsU+c5djJkerHgZov2Vxa3bcMIJEa6gefOazcSyKSjDKAoKmCBA3ieXnr9K8xEOKfXyXrryQFfE4bCsLl+42Y6hEUM2vUNoN+h261j4721tSzWn9KRBUPmymDtlgR1PiOe9IOLvFnY5i8k94zJ311+1cZeunnzPh9fga9nHBxwkn2ZT2w0/a247Q4XLOoGm+58TzrLxXh8PnUiHkjzGp1J001oWxozhBdYWQbTXEVpIykzOkeIjmOtOWOcdKp0vv8AqcfQLN0qCsa853qoyTW7iFhA5AJGp0IAIUerI0M1UcNEaj1STrtpJGvMdKurv2cTRmYV2lE+C8DOJuIs5VJjNBIEan3xVnFuDeiaEb0gBIkAiCDBBB2qQOvgG3hEzv8AHzqkVa6/396lu3oSaTSOr0Yrm5rhtq6Y6muW2qmWBqqVKlAGjsP2UGMv3mf1LZPvJJit/FeyDZzGlMX+DVsFMXG4u6+WsU48Y4cApMakQPfWJyc1xlbT9Gpx8cVjSPDL/BHBIAkihOJsFTqIr0fjts4YzMEjUab9KR+JYv0hk1d4vIvJ2xOfDMocOyDNi78W2yMUYnwcDvEee/8Ac1uxnZa4qn0YBLCcrATOubL/ABnUb9OtI/Y7jv6XEo/IMJ8jofoa9z461q9h/SplIMKXzMoVZknu7MJ0Mc69Liz1aWzz2XEpZ5BiVYKGaGdbhkf+J325Tt59K+8P4o+FxKOUgqwJBEac9QJ03BFGe0XZy/Zb0uj2n1DqZVgdTr15/mNAqXXvKUAzEajQFhtJ2k+VWOmhXr2MGP7Qm+7G0bhMA+jY9yY7xOUKXETMkZRqdqV+PY52czJJjMSwaOgXmAAIAYk8tKG3FMCCcwBkzpE7D6/3v8XCkAqELyFOzd3YkkDeKVrRYSQ59kOJ5r1lHAlbgcNCrAS0+UGNZkjzO/IFs4D2lZLrC6VILHUhpEwJEaGfL8V5unDns21aA8kk3EOcKQdFzKSsxqR+KKcG4mWuhWYIoHONPIHcz1jbfSar5I32SitMd8TeRmJU6SY0ihPFLpU5lJHjy8R/Ss+I40ijIAAVJBP7p5yZ1qnjttvR22tG46sswUYZdMx70ZSIk6ToJMVV/b77LVZE5NHDOPmy5ESGiTJMbbVp45iFvjMjklQfCFIiPGGA85pDTjr2zGjDfl50S4Vxu1cYgA52BEExJOvkdtvLyrC5XBvHbuV18HIzNz4sX8NhQpurcdrVxVKJbVCzXHlFyGPVBBJzc4jnXXAsBcvM6KxXQKwiZGYaZf5QfCn9eE4My2IvMmYd1iuVgSxzEEyAe4FDesBIAG9MfYngmGtN6a0iABipElm7sFWLEzPujXatJ8vzha6pkf6Hk/aXss2DdYzDuic+Wc+5AyiCIK9fE0NxNy6gUOxBEiNQy8iCNDrHjX6A4hjjiLj2msIVW565iGUTqSRKkbEePSvI+2nYW9h7zuttvRaMSCpy5onnI1MdKu4nLX2yLf2BLmJdrWZipUaaFS4JmCQdftXKcQfIURQAdyVUnaJiIXQ61RbwWhLSY8o3AAknT3f1rdwvhty7GVFgllzMRGgliPAaSQNyNdaZ+3M/BHf0GOzd/OuX0h1hMoUkqE70jKO6CZ7x5zO+l3aO76Ju/alT1IgsRz8tDWDBcHuo5aCrGdYAH7tgD6u3KDry3z8WtG6+ZrhZhuDGnWOWulS8l9kGvsDYxyzFiAJOwiB0AjwqlngR761YnCwumsanoJrCxpeR9bHR2UFD0rhtqKYcjY1RxPB5NRsaoeS3otueth2pUqVMgbP8Oe2a8Pxzm5Js3Sy3I1jvHK0eFe8Y4JcW29shkYBlI1BHKvytifXf+Tfc1+jP8Pr08Pwns5R7iDBrL/UIWlRc4rfkeff4jWyLpFINwV7F/iXwjOzOteSX7cE1zg2teP0W+THlKoFtoTXpvZziF18MLSXR/qQCHgZjBJEnbWB0191ec3EGYToDufCmnAXAi5HK6bc1OvUedep4Pcs83zOtBTD9pcRalM7tagobTMSpXYfQ6HwrM+FVsr2WCXA0hScrmT3AD6p89J6VMfjBbTNn6KupLKsEKJ0lSJ5ctd6X73FZMQZG4MAk+R191Xbcz7KUTVehr/XPibL2btsF7XeVgAhnuiDoCTE78+U76cJx+/iBcbPZsstoo4yEC6BrrsM0AwpO+mugoHwzt/cslRpcRcujKBGXUgSCQNx96P3u2eCd1K21D3CEullWEUlSSsDLObWd5meVVnUv0WFFL2A+BdrruFtvaC27llzLI4zCYAzKR6ukAjfXrqOeN8NFgWr1q6C1z1lUMrISAfVInKytIkAbjWDTPjOyFiwDihfKWT3lOjOZHdCd4RO0797cRQ3gvZ7GXrVy9hriILzLlsPlJuqs96HkDLqPGSJg6xbS7RJdgrjGJtJsjo8J6zLocv8AqSIk96CCSIHI8h9jjzMGtu7m2ZIjWGgw0T0JHXWjmP7G4p3VLuju7gypJ00+XQxrsPGKW8NbW3dRjh2uoJBVmOVyBrBQDbeJPnXNLXR2V9n3iGAy2g3pUIIJyqWLZgQO8CoCkhiR1CnnQzCuUZXB9Ug7idIIohgC9+8yJbWLmkBSQgn1pGojqZHWaP43sDcS09xWXIioxE6/6gJUaQxOhMFdI6io6J710BuKdrruIVEZEyqZy6ksfEz5jQAa11hOK422RatuSAMwVWzhQwB3UmInrI1FCDdKkwNNwDBI3BmAPHpRPh2Kewy3TYGRisl1LBucDMdZid9Y5UuoV9Utkn16G3sP2tvM5tXGABkAuSFjUsNeZj361d2i7M4jEYh7hZUVySo9IyqFQd05cpMk6dJMcxSsvGcQ2Le/hreVgSwy21YIBoxAgqFkxz86PnHY3F3Gt4i8bbbBMmjSYfu6HT8dahOD9unWMg312D8P2aywXb0mWM+Un0ZEgxmABaII/EU0YLDWSilDlWYAnRW8um3xqnAs64M29WOgSAuisSQSR6zMR7polhMJqoAKrbBBj9xGhLctYEDWl5PJ3pk49bBeIUpBfL3ZPdkSZIE7R9PvS3eVTmYiJ2jl0H0p34hh849m2Doq6E7iT4c9d5pT7VWktqoU6k6jw5/8ChTo42LWJvb+P2oa+reVaMVdqmylLuh+KTRYt1940e4o8/tWvB2qH8eugvA/aKoqvLJr6L1LxxhipUqVaKotYn13/k33Ne59hz/8PZmf3xy/cYpF7N/4dNeuF78qmYkLzOp36V7KvB1t2EtIIVViOlY3O5EZF4T3o0eNiqGqroReJ9pbzKUdVfxIM/EGvP8AiqyxMAeVel9oOGZZgf1pSPZK65lzlHQamqnFyKHtl/KtrSETEpWnA4G/ehUVtNRyABidTy2r0vhnYW2NSuvU6mmThXAEQwF3rU/vKo/w0Z/9iVd0zzOz2JeM1wlieQ0WrbPYwsdq9bxnDkVNNTy/7pR4hcYlbSkKWYLPQH+lVL5ea3uqY+cGJL8UKV7sS2uQgxqRO3wpbxGAymDuK/QdnhFnD2cinU6kzqTzJrzLtH2YKuzJqNSRzjyqePk3Ffkzjwxa6QscI4+LThcSjXrIEZMxUR3o0Gm5md/jRvDdtcXfu5bQNlYCn0SnMqiBvuATG3u1klZ4nhwsFgSJivo4xeCgKzafu1DQAQoOpkAaDoK9Fx+Sqjdsxc/Hc3qUM78Kx2JOZrl1rasYzM7DaVCgasSQNV8ZO9V4rF3rC57iM9xSMtwvmZVOsQdVbeSJmW6UJTtriRbNuRBBBnczGszoec9daKcD4gow7M+KdSWPcGRtGiQPSGASWkidp5yKuTc16Kjmp9jJwi9h2X9atm4MwKuS6ETzBQ3JYaeyasvdv8NLWfRsYY92FhrknMRALb9PHTqE4FxfELAQXXFwQudVVVI19VCd4JmNfrTJgrAt2PQPECWzSFQmTmOZTMazqI3k70OV8kfID2cZg7bsptYfPLZZtLltgCSSGEnXkRG1asNx21dxCBvRuip/+kZRMd1bbLCiQYAE77UI4fwSybvo3AUkNNzVyxMgkEDLlILdPfCkGcL2UwdszlzkHQrLNr6uisRyjQcvGhpINnGH4mgUS4UHPplRdSx7ugBI70gHTYkVXmts9tzK3XksQxZh7KnMBpB28uVb7nY3BtAFu6BMhySCOcHNy32Gn1oFx/i+HwxPogmddEABOWABMnyGvhXNpLZzTbSQxLi7NoZLhHcIAmCQDuT0J38or5b7SYY6ZlE7CZ3515RicZcvEm4xMmfedz512nDMwms2uRM9s0J49NHpPHO0llElGW4TAygg+OsbV57j8Y1xi7mSfgPAeFY3wLr6p9xrLcvt6p0NSWeaXRCsFS+y63hs8mdtq+W7qDnWjDMIjwoQ41PnVbbpvZa/gloLNxZVHd1P0oRcYmSdzNfK+NtXZhT6I3br2NVSpUqZA92weDgnTnTM+HkAVgNkCaIWr0oG6b/Y15bGl2aee3WmgLxHhwLbf3yrhOzkidKJcQUaOfV2Y9AdAfjGtYk4yVOVjrrGmhjUjz5+89KYlKfZJVdSvE5HBY3/ALj+/rWW+UUbwdRPugH4/etd7H5xvS/xQSY6n/vfwqNWl6HRNV/I+4jGlhJ694b5Y3E+W3URS5x3B54IlWB3HUbRRFsfkWGI0/ceY5Bv/b+sibvEWafRoXHVtvjuaWqbfRYSSKE7TXrYyuhfowP5ri5xS7c/bHgNT7zsK3cL4I9y4DdIA9lRA+J1+1MfFcBbtWxAHkNPOmPshtbFL/KrOX0l8CRqq8gesczQzCcGTE53ywgkBjzI5CpxMm/ftWpyrccKT0BOv0p6xuIs2LIs2wMoEU+V+O9i370eM4zB5WIrIn+k4YqGXmDtTTxjAgsWX3+NCsTgg2QaGWHOPPXlpNafE5Ddyl7fRR5WFeNMcOy127dU/wCoVBByG4c1vQjTKdF05kfaiWN4I6MSt4gHXIHJXx/1GSI2G/SiHBOEWBbWSWMc+8BtMdP+qE9rzaW0w75MHLliAPdrFen12ecTFntDjlRwZCR+xSlwnqIgAdI2GwFYLHbjEIxNsBQfADy9UCtjdimtWg9wQzCY6T40B/S96sWv1JXTUekbE/p+knY2YHt+xEXZBPMRB8+lK/HX9JfJnMIERtET960rZGxG9ZHwvozIEjmKg+c8kOWuyU8NY7VJ9EwuEJI0os2HgeNY8NigNta0HEF9IiszJVN9mhMrXRyUnWsmIwYNEQIFc5Jpc5WmFY00A2wpXxFDMXbhvPWmx7NCuJYMRNXsOfyemVcmLroBV8barLlsiq22q4VBqqVKlAH6MxL1ns4ogGPhXd0kyPGs5EbV5J72bUStaZqHEBlKtsRGv1oJjcIQpWSR+1tyI1Uf16aGtdxhW3g4W4GRx4jkY5ihN09E2linySEhePZGgn4bf34V9xPEr145bKTO7HRR5nn5Cn3/APmcMveW2pbqe9Hx0qyzgrcbePuOx+P3pk4m/ZH+0x7SETAdkiTnvMbrcpEIPJf+TrRf/IzsBTda9GNqz43GgDQa/wBx/wA0xwvlilnpvSQrXsK9rXzMATIG/wABrQnj/E5HI6aRznb6GjPEMYXOjQQdOnMCfCCQaW+KYcavHd5rzQnfzUnn/wBUt1r0WZTfsXeJWQ6yphgd+YjbWhX+e3h3W18a332iYOnXlWQ8PdlzhSE9thCnyB3qxja136I0gffxbN63dHQbmheLvOWBErl2gwR4yK9F7LdhRdtfqb85T6i7Fh7R8DyHSljtBwvLcOXbp0q7iyLHa0IyR5y0BLPaG6oggNPNpJPxNV3uKOzAhVUAgwNJg9dK7/y9meFE1acBlOtalc+mtbM5cJJ70evdqeJWb+HS9bPccAg9J3npB0PSkG9woK0n/uhWHxt2wIQnI26H1Sescj41aMYWGhI8Bt8KwnhqW3L6NabXjovxqiIFVZJFcIOZq5XrvaRFpMHXMKQZXT7VbYxWsEQa2pakVTi8EGFM/cVdUL8XPaLZmu0WKG4a46nK2sbGiAvyKXcOSc1s6dhQ/G7e+tfiaw4i5m22qeJdkMnoFX7U1hvWSKLOlUXbdak0ULgLVK2ehqUzaF+J75fbU1ie5rXd+5r8awYi/wBK8hVG7jjo6a4Naow/FTbcMN1+o51hv4sHY0OxWIMyKV5a9D2k1pj5gO0lp2jNE8joRV+JuqiiBopIb+Dc/GNPga8uu4qtWB7bmzpel7fX9y/keBq3iun1oqXx5T2hlxvGGs3BOqnnyPj9qIvjFZJB0pIHbDCYq6mHsPmZzCgqwE9JYUdXgN0LlDZeusx5UUrnqkya8K7TM/E+IJbliwAHMkAUCscRu4s5cPbJXY3GkIOscz5Uz4X/AA2t3WD3i1yNlbRfhz99Nlrhdu0sABQNgIA+FMnH1tkb5Ep6QqcO7F2bSi5d/wBV99Yyg+C7fGaXO1GJ9IzLyAgdKceM46AVHP1fEa6eY193vrzPiN5sx15z41zfekSlPW2FrnbObK217uVVU9dBHw0pTx3EQzaST4fmqcQpdtqpOFLSqSTzI+01amV7pkf6Ib+wnozaxhhWugWwPAd+Y98T5UJxWHtvJHrDcGJB8qEcPS9hbme3odiOTDmCOlH8RgLeIT0lvRv3L+5TzFQyJTfkn0ShPWn7AuKUERWW9hiuq7/Q1oFkqdd6uB0pivx9Cqnfsy4bFhtCIatPofh9azYnAzqN+Ub1MFiTs24+tdqU15ScT+Gbra19Y1M9VSTSiTKL41kcqokiii4MxJ06Csl7DxTIteiLh+zJduk71SavIqk1YWtdCmUstUMK1kVnurpViKE0hhr7UivtPEaZ61cxG/maG4i7rWy5aaW7rbnkay/omb9rfA15Bqmb6aBr6k1jxANF7+EK7K3yn8UA4piXAP8Apv8AK34qUY2/gHSMGPxgQb0i8b40bhKg6Vq43fv3CVW1dj+D/ig3+V3v9q78j/ivQ8TiLGvKvZkcnk+T8Z9G3slixax2GcmAt5JPQZgD96/VttEQTAPjvvqPvX5F/wAsvf7V35H/ABXsvYL/ABAuXLaWMSlxbigKHKMFdR6skiAw8d6lzIfVpb0Iwvb8d6PVG4muwoTxTHEigHFMVdtnOgZh5H7Vi4l2oC2pZHB6ZWJ+grIq7vo05wRHZVjeIwxzd5TuOYjmD/fupV45jLbHTX7nzivnD+0du9iMuJtYhbR2IR4nlm0kDypsPZnBzmVmA8iR8YrjxXjf5pjZyxf8WJWG4PcuRCkCiPD7C4YEMJ5g/nxpnx3FMKEyB4y9Ec/ULXn3HONNJFq3dfx9G4H1FMnHlyPSRysmOVts0cX4ypJLQq0ETtX6B89oy3MbqR0PUUDxdjEXDLWrvlkeB9Kp/wArvf7V35H/ABWrj4cyvyM6+XT/AIno3D+JWMfbJVcl4CWT/kdRQ+9hCpgg0n4KxibTrct27qspkHI/4p7TtV6e2Bew923cG7C25U/ASKq5uLWN7xra+vofi5M2tZOmZANKofD5iI32rvGXwNhcbwFu5/60Bx2KxLMMlq6oG3ceftXMWDJfxo7kyxPzs9Kv9lrX/kDzg6fWsb8LS3tJ8677IcfuX09Hdtut1RuUYZh5xRPF4FzPcb5W/FZuSckU5ouxUWvJAS7a0rBiFBotcwrj9j/K34rFfwVz/bf5W/FdhM5WgDfta1mZKNtw+5/tv8jfis13h1z/AG3+RvxV+KaKtJAhlqq6NKINw+7/ALdz5G/FUtgLv+1c+R/xVmWJfYYqVd+iuf7b/I34qU/sTs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4" descr="data:image/jpeg;base64,/9j/4AAQSkZJRgABAQAAAQABAAD/2wCEAAkGBhMSERUUExQWFRUWGBkZGBcYGRcXFhgaGBwYGBQcHhcXHSYeHR4jGhoaHy8gIycpLCwsHB4xNTAqNSYrLCkBCQoKDgwOGg8PGiwkHyQsLCwsLzQsLCwsLCwsLCwsKSw0LCwsLCwsLCwsLCksLCwsLCwsLCwsLCwsLCwsLCwsLP/AABEIAOAA4QMBIgACEQEDEQH/xAAcAAACAwEBAQEAAAAAAAAAAAAFBgADBAIHAQj/xAA9EAACAQIEAwQJAwIGAgMBAAABAhEAAwQSITEFQVEGImFxEzJSgZGSobHRFEJy4fAHFSNTwfFi0iUzQxb/xAAaAQACAwEBAAAAAAAAAAAAAAAAAwIEBQEG/8QALBEAAwACAgICAQMBCQAAAAAAAAECAxEEIRIxQVEiBRMyYRQVM0JxgZHR8P/aAAwDAQACEQMRAD8A8exOJfO3fb1m/cep8ar/AFL+23zN+a+Yn13/AJN9zVdAFv6l/bb5m/NT9S/tt8zfmqqlAFv6l/bb5m/NT9S/tt8zfmqqlAFv6l/bb5m/NT9S/tt8zfmqqlAFv6l/bb5m/NT9S/tt8zfmqqlAFv6l/bb5m/NT9S/tt8zfmqq6W2TsKAO/1L+23zN+an6l/bb5m/NdrgmPhVi4Dqa74s5tFH6l/bb5m/NT9S/tt8zfmtAwA618bA13xZzyRR+pf22+ZvzU/Uv7bfM35rs4Q1W1giuaZ3aPv6l/bb5m/NT9S/tt8zfmqyK+Vw6W/qX9tvmb81P1L+23zN+aqqUAW/qX9tvmb81P1L+23zN+aqqUAW/qX9tvmb81P1L+23zN+aqqUAW/qX9tvmb818OJf22+ZvzVdfG2oAbv1De03xNSq6lAC1ifXf8Ak33NV1ZifXf+Tfc1XQBKlSpQBKlSpQBKlSu7dosYAmgDirrWFLUb4b2bJEsDp4H3Uw4fs/ESDt7JJ+FWFgetsrvMvSFLDcMk0QTh3QUwPwHohAI3PXy2+lfF4cbQEievl4VPwSRHybAn6HwqfoqOWrls7MPfofHevly4gJH9z0qLWgX+oCOD8KpbD0xogYbD6/8ANZL1pW1WCRyqJJJgI4c1nfD60R/TvMCYJ6/3Puri/KaMK7oNgt06iqmw4O1FjbB2rHftZT51FrZNPQOdCN65rYwqi5Z6UtzomqKqlSpUSRKlSpQBK+NtX2vjbUANVSpUoAWsT67/AMm+5qurMT67/wAm+5qugCVKlSgCVKlWWLDOwVRJJgChLYHWFwrXGCqJNPXAuzItiSJaJn60R4B2WFiyc0ekfc9Oo/NGbVvOvo1nL+5xzPn8T/StLDi8Ft+yhlyOnr4MnD4ZgJIVN9hPXffkKMYjCp3XgkAaLEnWNtJFZFwy22Yk6KpPd07oAgTE9djzr4uGvXbnrB0lWAEZSCNid9Ok61O1v0Ql/Zfe4fnJIZSBIjUjTfWYodjMHDRJ9YQOVG+H4O8H/wBYKUkjKBG+ixBgd0mRr0rQ3D1tDSNNSQJMa6AGfH4VVtaLEPYl4/DlT6kDmTAB8p3PhQrDspfMqGfHQEciNOnjTXxLitm4wRJuXSQFVVbn1JEH3f1rniGJdLYRUAvE5SuXRNJ3O/d67+FK8iegE2JAciRPSC0x4jSpcw0sriIg8o3H0Fd4zhV1BLWxEljlDkSdzlJNYxi/R6zoduh33E/WjfeiWutmXiOHZSXTSNx58xQ84ln0IBPIf13oq/FVIJUCee4mKH37ChsyiQwkEfUaba1NrS7FppswXGKE8tdNZ8x8a7NwNIYGeoGldvg5I5z1/bWu3ZAEGJ69a5tMk9oCulVUTxGFEnQaUOI1rh1Mou2p1FUVtYRVN23zFLqSaooqVKlQJkr421fa+NtQA1VKlSgBaxPrv/JvuarqzE+u/wDJvuaroAlSpUoAlNPZSyLR9Kw72gB5ien/AJfal/h+Hzv4DU/8U/cE4QCc9w5baCSZG87eB3q/xcX+dlLk5Nfggtgs2KugGUtLoBzPQEEGToJ/rNE8RxWzb7ijuiQW1MRGg6yd5O3Wk/iHaMwUsDJbG2pzN118ftpWfD3rt3SJJUsFg5csxvvv16fG947KibSGuziS1yGzKmsgrG+0E6QOnPWnDhuByqTtAIUDp1/rSH2atm9aVGklXJliSEUGIjlpy8aasfxe6ylbMDUDvEjuDQwQDqescqRk76HS9dsG4/EqbrAO2ZWtqcupG2X3kzTDxi2pwZeJOTMBMkxrGlIy2bzXGZ3KgQxXRVbl6xYaxpudxoNqZuDYwnBIpUoZeA20gklDyg6kHnl6zSMy1I3G+xaTgt9nR3DISoKZMwYjlsAdR4jWnnhHAgLSNcEvuSZLHnBJ13rvhnF9Ct0QwIA0jcffUVoftXYABJOo5CY8CB41n+UR22WFLfoytjrQ7t0raBMAOQAfCfVnwk15z2gtpYxDplDKGaU2XfTQDbYiPfRHtZxE4puSop7o5nlJ+1Z+MYYm3YvMvrWwLh6lSUE6aNlXc7+6kvkzW9fB17noBXsCjW89tSsEgzqpJ1A3kafGqL3DnZVCoBBnRiegmDsJFEzgMmhHw301Bo7w9JITKSSSQQuaARrMDqFM+dWYz16oW4XwK6YRlUyNevWs7YVsmmo+3u86bOI8MfLBTQHcb+Eg70sYyw8nQqdp8DXN9jG+gZevZRljnz+tCDRLH8OuK43KmIYmRr4jxrBennT0uiB8ZdJrmtFvvKeoE/3/AHzrPQ1oEzPdSDVdanWay0mlobL2SvjbV9r421RJDVUqVKAFrE+u/wDJvuarqzE+u/8AJvuaroAlSpXdm3mYDqYrqW+jjeg5wjDZbcndtaP4vGucOlokQJYDQf2eXWsmHw85VEdNdhy3rba4bKli2aSACOcAFyJ5KSBJ8elb0wolIxap3ToH2sISwC6sCNCBkA3BJJ8txTf2QwCOGcHMTIzGNYgQAJgSft1gLXEcP3Utp/8AYxlukcl05bn4dK9B7HdnjYRZM7k9NSD5bCBUMj0hsrYK7O2RZxN2y7ZTeLZQRAmTlhuWgIjwpsxHDEuIGBKsoggRoRIMqR/xWDtvgLF23ac3TbuoQbZtwxM6+rzEiQazYTjWZEXEqHu6DMncLDkWB9U+VVqfl2hy66KT2ZuuwzDuzqATmO0EEnux4DlTZxPhDvaAC9+VytyUgQW9wn7c6EcS7XLhLRdbbEJuxJVCNPVJ1fWADETzrHhP8QPTMqIhIbf0mgCyQYI36SYFUuVmUR+Q/DCb0javZm5b2a3OxlysRz57RQLH4m2ZQKoYEkOrAqxJk6ECdJ1FVcTV79wKMzGZUA6dIA6aD4cqx8GwBe+bkr3dIzDUQZMGZED315zNyoqWkukX5jTKcYcmzZjGkcj4HfSttrEj/LLis3e9IAq6ExKs2nSZ1/rVGMwEAZZKrpIMqRtvrz+tC7toCZIA95JPIQP7+1LxZGheWfkZezt61iLIsME9OB3GdASVmSAREwOv1iiNhFwF5rUF/SKDbka6TmUsYVRpO5nSkYXVRkdWkxLCIynYgHmI5+NMA4ob2VSzNAgFtwpnNqdd8seR61qYOTpeNeyszV2h4hYu286FtZ2ICmQNShMjeJ6g+9KLvIbNmXWNZEf2d/Gnbh/AHv4r07jNZBkQAxc5Y1B2iBynQHetPaLsecp9AgJjYtl8J6Hxqw5d/lIdnkWL4oxlVkDbc7gmTWO3bLe4f3+fdTNxXsRfQgmNdWPJY32FDsJef0RtWrXpGaWbu5iFiO6d5HUVpTCSIbMmFsAXBrK7ZhtqJHSh5OvhTKeDNh7AuXDErOURMkd3U9TG3Q9KVxQ0dksNUXl186vFcXV08qRS6GT7M9fG2r7XxtqSNGqpUqUALWJ9d/5N9zVdWYn13/k33NV0ASt/BLWa8vhrWCjPZlO+x6AU/jreWUJzvWNsZ8Bh1a8iMYUgzudTIHq60X4k1vKttG/+nINRlkaydDE5jJHj4UHw14K3pDHcAO25kbeOv0+Ndu6VJkEgk8p3gjXy1rcpGOmE/Q5MWrDX1SB/L8a16Rw9gtoktIAJLeQJ5eFK/BMGl/u//oFORzr3REnzmmDhh9DbK3NUgnMdRB8enKqmV/Bagtz22AadD6oAkkDTedBAEf8AM1jt32Ll0toijdmRT5EEgMTtzrNheItYu5Wtg2Se6y6m3yAK7xpyAjbwrfiMaHfKmVo8Dp10MGkPocns89/xE41dZTaJUoxkiCGlSI5899RWzD8POHuWuts5TPPMAQY6T9628b4LZv3lztcQoVOqgqY8jJ5+G9NXEeABbK3rRa4yQxVoIZVlp1gyNxr4dIzf1LC8uL8Pa/67H8evGuwMFNthcXM0SdNDqNNqwYvh5t2PSZTncy5UAhZ2gwWiCOYH/LPc4O+ItIyJDFQdpXWCPL+5rm7wfEWhbRhLqkZgVyMo3BzRBAHKdq8dEZX2p9Ps1n4idYtEqJ7o0gHfYE6aae731kv4MHYa/DajtzAnM53OYjWdDpz8orleFMw3AJ0A/rTVl3X4iqjrsAWLMFRkOumYRz8D+aPcN4OyMDlJ38Z3BBXQ6ifhV/F8NaTEBGYFLdtJyaszKAAojQEmJ9/PWmazjwllnJhiICAT4AAzrMwToDrWlihN/l8FDRu4RhTatAsNtgPoIPnuSZ3rrGY9LakuQI3nl8aS+MdqL5lBNsDVlU+1qFIGiwIEb9dZFJOJ4q2Num1dxPoggZiz6ITG0DXwj4amtbjZVdeE/Hs5T6HPtjx236C4bNzvlRpEkAnKxynbQHfzoDZ45aFlrdsFfRC2itoR3lzvJI0IZSPfXOKTD2Ve42Jt3rhzyuVsrtERM6AA/XkNKVeIcaBw4sqqr3s5yjdmgzJ8NIrUSWhXbZzxzjfphMQIygCY31OuxOvxoItfK6Xwoa6GJaOiKjLpXVxYmd+lcg0prs6jJXxtq6beuW2qqOGqpUqUALWJ9d/5N9zVdWYn13/k33NbeFlUl2XMR6g5T1P4rlPS2SlbejIcKw3EedH+x1qbjKTGbKCegJoRfvFiWO9auBcS9FdJ5MIPxEVY4r1klsTyZ3DSGHiGHNu49s65WjnrlJFWNogAPfA1g6CdRPOdADW7jtl2xJdASbjZxl17x1Ye5p+lC7fdmCobKZO++qiPa6VuvtGL8hnhfEGRXdHjMzAZZGUgJ6vnvHTnpTb2Q44LzNauENGqnLlEnfQnfcaaGvOrl8K11QIOZdD4Aq4PjOtXcCxF30yC2SrSCp8Rt+KRcpofNaPVH4fbF0wjyQW0ELyn79OlQ8JU/wCobeU9QxUxyzagSPpRbh7XBbQ3gPSwRAjWDvEdI8qVO1Xa3JCOoDMJhgGETlgqDvuddCBVLtvRZ2goXzPANsGCyzD5guUtoCdNRqKmL7WXLF0W7liAYAZWBWDGsETsax8L4hZvsLRyjKp7+xdLgMG2waQw0mN9PCiHEOAX3si4mV7lkkW85zl7UDf9pcGdSPfSq69jJW/QwcR4v6A2QFCo2jMYAQkQnPTvee0c6X+Odo7a4lUbWImPrpPOOf4oTdx9/E2mt4giGIyjKEMr4xtqBr1FLnGLbsBcWc6CHEmSogAx5SCaxebjdS5X/l9/8+/9i1N+PY43sWpzSgIOvTqQPqPrSvjsU+c5djJkerHgZov2Vxa3bcMIJEa6gefOazcSyKSjDKAoKmCBA3ieXnr9K8xEOKfXyXrryQFfE4bCsLl+42Y6hEUM2vUNoN+h261j4721tSzWn9KRBUPmymDtlgR1PiOe9IOLvFnY5i8k94zJ311+1cZeunnzPh9fga9nHBxwkn2ZT2w0/a247Q4XLOoGm+58TzrLxXh8PnUiHkjzGp1J001oWxozhBdYWQbTXEVpIykzOkeIjmOtOWOcdKp0vv8AqcfQLN0qCsa853qoyTW7iFhA5AJGp0IAIUerI0M1UcNEaj1STrtpJGvMdKurv2cTRmYV2lE+C8DOJuIs5VJjNBIEan3xVnFuDeiaEb0gBIkAiCDBBB2qQOvgG3hEzv8AHzqkVa6/396lu3oSaTSOr0Yrm5rhtq6Y6muW2qmWBqqVKlAGjsP2UGMv3mf1LZPvJJit/FeyDZzGlMX+DVsFMXG4u6+WsU48Y4cApMakQPfWJyc1xlbT9Gpx8cVjSPDL/BHBIAkihOJsFTqIr0fjts4YzMEjUab9KR+JYv0hk1d4vIvJ2xOfDMocOyDNi78W2yMUYnwcDvEee/8Ac1uxnZa4qn0YBLCcrATOubL/ABnUb9OtI/Y7jv6XEo/IMJ8jofoa9z461q9h/SplIMKXzMoVZknu7MJ0Mc69Liz1aWzz2XEpZ5BiVYKGaGdbhkf+J325Tt59K+8P4o+FxKOUgqwJBEac9QJ03BFGe0XZy/Zb0uj2n1DqZVgdTr15/mNAqXXvKUAzEajQFhtJ2k+VWOmhXr2MGP7Qm+7G0bhMA+jY9yY7xOUKXETMkZRqdqV+PY52czJJjMSwaOgXmAAIAYk8tKG3FMCCcwBkzpE7D6/3v8XCkAqELyFOzd3YkkDeKVrRYSQ59kOJ5r1lHAlbgcNCrAS0+UGNZkjzO/IFs4D2lZLrC6VILHUhpEwJEaGfL8V5unDns21aA8kk3EOcKQdFzKSsxqR+KKcG4mWuhWYIoHONPIHcz1jbfSar5I32SitMd8TeRmJU6SY0ihPFLpU5lJHjy8R/Ss+I40ijIAAVJBP7p5yZ1qnjttvR22tG46sswUYZdMx70ZSIk6ToJMVV/b77LVZE5NHDOPmy5ESGiTJMbbVp45iFvjMjklQfCFIiPGGA85pDTjr2zGjDfl50S4Vxu1cYgA52BEExJOvkdtvLyrC5XBvHbuV18HIzNz4sX8NhQpurcdrVxVKJbVCzXHlFyGPVBBJzc4jnXXAsBcvM6KxXQKwiZGYaZf5QfCn9eE4My2IvMmYd1iuVgSxzEEyAe4FDesBIAG9MfYngmGtN6a0iABipElm7sFWLEzPujXatJ8vzha6pkf6Hk/aXss2DdYzDuic+Wc+5AyiCIK9fE0NxNy6gUOxBEiNQy8iCNDrHjX6A4hjjiLj2msIVW565iGUTqSRKkbEePSvI+2nYW9h7zuttvRaMSCpy5onnI1MdKu4nLX2yLf2BLmJdrWZipUaaFS4JmCQdftXKcQfIURQAdyVUnaJiIXQ61RbwWhLSY8o3AAknT3f1rdwvhty7GVFgllzMRGgliPAaSQNyNdaZ+3M/BHf0GOzd/OuX0h1hMoUkqE70jKO6CZ7x5zO+l3aO76Ju/alT1IgsRz8tDWDBcHuo5aCrGdYAH7tgD6u3KDry3z8WtG6+ZrhZhuDGnWOWulS8l9kGvsDYxyzFiAJOwiB0AjwqlngR761YnCwumsanoJrCxpeR9bHR2UFD0rhtqKYcjY1RxPB5NRsaoeS3otueth2pUqVMgbP8Oe2a8Pxzm5Js3Sy3I1jvHK0eFe8Y4JcW29shkYBlI1BHKvytifXf+Tfc1+jP8Pr08Pwns5R7iDBrL/UIWlRc4rfkeff4jWyLpFINwV7F/iXwjOzOteSX7cE1zg2teP0W+THlKoFtoTXpvZziF18MLSXR/qQCHgZjBJEnbWB0191ec3EGYToDufCmnAXAi5HK6bc1OvUedep4Pcs83zOtBTD9pcRalM7tagobTMSpXYfQ6HwrM+FVsr2WCXA0hScrmT3AD6p89J6VMfjBbTNn6KupLKsEKJ0lSJ5ctd6X73FZMQZG4MAk+R191Xbcz7KUTVehr/XPibL2btsF7XeVgAhnuiDoCTE78+U76cJx+/iBcbPZsstoo4yEC6BrrsM0AwpO+mugoHwzt/cslRpcRcujKBGXUgSCQNx96P3u2eCd1K21D3CEullWEUlSSsDLObWd5meVVnUv0WFFL2A+BdrruFtvaC27llzLI4zCYAzKR6ukAjfXrqOeN8NFgWr1q6C1z1lUMrISAfVInKytIkAbjWDTPjOyFiwDihfKWT3lOjOZHdCd4RO0797cRQ3gvZ7GXrVy9hriILzLlsPlJuqs96HkDLqPGSJg6xbS7RJdgrjGJtJsjo8J6zLocv8AqSIk96CCSIHI8h9jjzMGtu7m2ZIjWGgw0T0JHXWjmP7G4p3VLuju7gypJ00+XQxrsPGKW8NbW3dRjh2uoJBVmOVyBrBQDbeJPnXNLXR2V9n3iGAy2g3pUIIJyqWLZgQO8CoCkhiR1CnnQzCuUZXB9Ug7idIIohgC9+8yJbWLmkBSQgn1pGojqZHWaP43sDcS09xWXIioxE6/6gJUaQxOhMFdI6io6J710BuKdrruIVEZEyqZy6ksfEz5jQAa11hOK422RatuSAMwVWzhQwB3UmInrI1FCDdKkwNNwDBI3BmAPHpRPh2Kewy3TYGRisl1LBucDMdZid9Y5UuoV9Utkn16G3sP2tvM5tXGABkAuSFjUsNeZj361d2i7M4jEYh7hZUVySo9IyqFQd05cpMk6dJMcxSsvGcQ2Le/hreVgSwy21YIBoxAgqFkxz86PnHY3F3Gt4i8bbbBMmjSYfu6HT8dahOD9unWMg312D8P2aywXb0mWM+Un0ZEgxmABaII/EU0YLDWSilDlWYAnRW8um3xqnAs64M29WOgSAuisSQSR6zMR7polhMJqoAKrbBBj9xGhLctYEDWl5PJ3pk49bBeIUpBfL3ZPdkSZIE7R9PvS3eVTmYiJ2jl0H0p34hh849m2Doq6E7iT4c9d5pT7VWktqoU6k6jw5/8ChTo42LWJvb+P2oa+reVaMVdqmylLuh+KTRYt1940e4o8/tWvB2qH8eugvA/aKoqvLJr6L1LxxhipUqVaKotYn13/k33Ne59hz/8PZmf3xy/cYpF7N/4dNeuF78qmYkLzOp36V7KvB1t2EtIIVViOlY3O5EZF4T3o0eNiqGqroReJ9pbzKUdVfxIM/EGvP8AiqyxMAeVel9oOGZZgf1pSPZK65lzlHQamqnFyKHtl/KtrSETEpWnA4G/ehUVtNRyABidTy2r0vhnYW2NSuvU6mmThXAEQwF3rU/vKo/w0Z/9iVd0zzOz2JeM1wlieQ0WrbPYwsdq9bxnDkVNNTy/7pR4hcYlbSkKWYLPQH+lVL5ea3uqY+cGJL8UKV7sS2uQgxqRO3wpbxGAymDuK/QdnhFnD2cinU6kzqTzJrzLtH2YKuzJqNSRzjyqePk3Ffkzjwxa6QscI4+LThcSjXrIEZMxUR3o0Gm5md/jRvDdtcXfu5bQNlYCn0SnMqiBvuATG3u1klZ4nhwsFgSJivo4xeCgKzafu1DQAQoOpkAaDoK9Fx+Sqjdsxc/Hc3qUM78Kx2JOZrl1rasYzM7DaVCgasSQNV8ZO9V4rF3rC57iM9xSMtwvmZVOsQdVbeSJmW6UJTtriRbNuRBBBnczGszoec9daKcD4gow7M+KdSWPcGRtGiQPSGASWkidp5yKuTc16Kjmp9jJwi9h2X9atm4MwKuS6ETzBQ3JYaeyasvdv8NLWfRsYY92FhrknMRALb9PHTqE4FxfELAQXXFwQudVVVI19VCd4JmNfrTJgrAt2PQPECWzSFQmTmOZTMazqI3k70OV8kfID2cZg7bsptYfPLZZtLltgCSSGEnXkRG1asNx21dxCBvRuip/+kZRMd1bbLCiQYAE77UI4fwSybvo3AUkNNzVyxMgkEDLlILdPfCkGcL2UwdszlzkHQrLNr6uisRyjQcvGhpINnGH4mgUS4UHPplRdSx7ugBI70gHTYkVXmts9tzK3XksQxZh7KnMBpB28uVb7nY3BtAFu6BMhySCOcHNy32Gn1oFx/i+HwxPogmddEABOWABMnyGvhXNpLZzTbSQxLi7NoZLhHcIAmCQDuT0J38or5b7SYY6ZlE7CZ3515RicZcvEm4xMmfedz512nDMwms2uRM9s0J49NHpPHO0llElGW4TAygg+OsbV57j8Y1xi7mSfgPAeFY3wLr6p9xrLcvt6p0NSWeaXRCsFS+y63hs8mdtq+W7qDnWjDMIjwoQ41PnVbbpvZa/gloLNxZVHd1P0oRcYmSdzNfK+NtXZhT6I3br2NVSpUqZA92weDgnTnTM+HkAVgNkCaIWr0oG6b/Y15bGl2aee3WmgLxHhwLbf3yrhOzkidKJcQUaOfV2Y9AdAfjGtYk4yVOVjrrGmhjUjz5+89KYlKfZJVdSvE5HBY3/ALj+/rWW+UUbwdRPugH4/etd7H5xvS/xQSY6n/vfwqNWl6HRNV/I+4jGlhJ694b5Y3E+W3URS5x3B54IlWB3HUbRRFsfkWGI0/ceY5Bv/b+sibvEWafRoXHVtvjuaWqbfRYSSKE7TXrYyuhfowP5ri5xS7c/bHgNT7zsK3cL4I9y4DdIA9lRA+J1+1MfFcBbtWxAHkNPOmPshtbFL/KrOX0l8CRqq8gesczQzCcGTE53ywgkBjzI5CpxMm/ftWpyrccKT0BOv0p6xuIs2LIs2wMoEU+V+O9i370eM4zB5WIrIn+k4YqGXmDtTTxjAgsWX3+NCsTgg2QaGWHOPPXlpNafE5Ddyl7fRR5WFeNMcOy127dU/wCoVBByG4c1vQjTKdF05kfaiWN4I6MSt4gHXIHJXx/1GSI2G/SiHBOEWBbWSWMc+8BtMdP+qE9rzaW0w75MHLliAPdrFen12ecTFntDjlRwZCR+xSlwnqIgAdI2GwFYLHbjEIxNsBQfADy9UCtjdimtWg9wQzCY6T40B/S96sWv1JXTUekbE/p+knY2YHt+xEXZBPMRB8+lK/HX9JfJnMIERtET960rZGxG9ZHwvozIEjmKg+c8kOWuyU8NY7VJ9EwuEJI0os2HgeNY8NigNta0HEF9IiszJVN9mhMrXRyUnWsmIwYNEQIFc5Jpc5WmFY00A2wpXxFDMXbhvPWmx7NCuJYMRNXsOfyemVcmLroBV8barLlsiq22q4VBqqVKlAH6MxL1ns4ogGPhXd0kyPGs5EbV5J72bUStaZqHEBlKtsRGv1oJjcIQpWSR+1tyI1Uf16aGtdxhW3g4W4GRx4jkY5ihN09E2linySEhePZGgn4bf34V9xPEr145bKTO7HRR5nn5Cn3/APmcMveW2pbqe9Hx0qyzgrcbePuOx+P3pk4m/ZH+0x7SETAdkiTnvMbrcpEIPJf+TrRf/IzsBTda9GNqz43GgDQa/wBx/wA0xwvlilnpvSQrXsK9rXzMATIG/wABrQnj/E5HI6aRznb6GjPEMYXOjQQdOnMCfCCQaW+KYcavHd5rzQnfzUnn/wBUt1r0WZTfsXeJWQ6yphgd+YjbWhX+e3h3W18a332iYOnXlWQ8PdlzhSE9thCnyB3qxja136I0gffxbN63dHQbmheLvOWBErl2gwR4yK9F7LdhRdtfqb85T6i7Fh7R8DyHSljtBwvLcOXbp0q7iyLHa0IyR5y0BLPaG6oggNPNpJPxNV3uKOzAhVUAgwNJg9dK7/y9meFE1acBlOtalc+mtbM5cJJ70evdqeJWb+HS9bPccAg9J3npB0PSkG9woK0n/uhWHxt2wIQnI26H1Sescj41aMYWGhI8Bt8KwnhqW3L6NabXjovxqiIFVZJFcIOZq5XrvaRFpMHXMKQZXT7VbYxWsEQa2pakVTi8EGFM/cVdUL8XPaLZmu0WKG4a46nK2sbGiAvyKXcOSc1s6dhQ/G7e+tfiaw4i5m22qeJdkMnoFX7U1hvWSKLOlUXbdak0ULgLVK2ehqUzaF+J75fbU1ie5rXd+5r8awYi/wBK8hVG7jjo6a4Naow/FTbcMN1+o51hv4sHY0OxWIMyKV5a9D2k1pj5gO0lp2jNE8joRV+JuqiiBopIb+Dc/GNPga8uu4qtWB7bmzpel7fX9y/keBq3iun1oqXx5T2hlxvGGs3BOqnnyPj9qIvjFZJB0pIHbDCYq6mHsPmZzCgqwE9JYUdXgN0LlDZeusx5UUrnqkya8K7TM/E+IJbliwAHMkAUCscRu4s5cPbJXY3GkIOscz5Uz4X/AA2t3WD3i1yNlbRfhz99Nlrhdu0sABQNgIA+FMnH1tkb5Ep6QqcO7F2bSi5d/wBV99Yyg+C7fGaXO1GJ9IzLyAgdKceM46AVHP1fEa6eY193vrzPiN5sx15z41zfekSlPW2FrnbObK217uVVU9dBHw0pTx3EQzaST4fmqcQpdtqpOFLSqSTzI+01amV7pkf6Ib+wnozaxhhWugWwPAd+Y98T5UJxWHtvJHrDcGJB8qEcPS9hbme3odiOTDmCOlH8RgLeIT0lvRv3L+5TzFQyJTfkn0ShPWn7AuKUERWW9hiuq7/Q1oFkqdd6uB0pivx9Cqnfsy4bFhtCIatPofh9azYnAzqN+Ub1MFiTs24+tdqU15ScT+Gbra19Y1M9VSTSiTKL41kcqokiii4MxJ06Csl7DxTIteiLh+zJduk71SavIqk1YWtdCmUstUMK1kVnurpViKE0hhr7UivtPEaZ61cxG/maG4i7rWy5aaW7rbnkay/omb9rfA15Bqmb6aBr6k1jxANF7+EK7K3yn8UA4piXAP8Apv8AK34qUY2/gHSMGPxgQb0i8b40bhKg6Vq43fv3CVW1dj+D/ig3+V3v9q78j/ivQ8TiLGvKvZkcnk+T8Z9G3slixax2GcmAt5JPQZgD96/VttEQTAPjvvqPvX5F/wAsvf7V35H/ABXsvYL/ABAuXLaWMSlxbigKHKMFdR6skiAw8d6lzIfVpb0Iwvb8d6PVG4muwoTxTHEigHFMVdtnOgZh5H7Vi4l2oC2pZHB6ZWJ+grIq7vo05wRHZVjeIwxzd5TuOYjmD/fupV45jLbHTX7nzivnD+0du9iMuJtYhbR2IR4nlm0kDypsPZnBzmVmA8iR8YrjxXjf5pjZyxf8WJWG4PcuRCkCiPD7C4YEMJ5g/nxpnx3FMKEyB4y9Ec/ULXn3HONNJFq3dfx9G4H1FMnHlyPSRysmOVts0cX4ypJLQq0ETtX6B89oy3MbqR0PUUDxdjEXDLWrvlkeB9Kp/wArvf7V35H/ABWrj4cyvyM6+XT/AIno3D+JWMfbJVcl4CWT/kdRQ+9hCpgg0n4KxibTrct27qspkHI/4p7TtV6e2Bew923cG7C25U/ASKq5uLWN7xra+vofi5M2tZOmZANKofD5iI32rvGXwNhcbwFu5/60Bx2KxLMMlq6oG3ceftXMWDJfxo7kyxPzs9Kv9lrX/kDzg6fWsb8LS3tJ8677IcfuX09Hdtut1RuUYZh5xRPF4FzPcb5W/FZuSckU5ouxUWvJAS7a0rBiFBotcwrj9j/K34rFfwVz/bf5W/FdhM5WgDfta1mZKNtw+5/tv8jfis13h1z/AG3+RvxV+KaKtJAhlqq6NKINw+7/ALdz5G/FUtgLv+1c+R/xVmWJfYYqVd+iuf7b/I34qU/sTs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34571" y="1"/>
            <a:ext cx="92131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195737" y="2492896"/>
            <a:ext cx="5256583" cy="1584176"/>
          </a:xfrm>
          <a:prstGeom prst="rect">
            <a:avLst/>
          </a:prstGeom>
        </p:spPr>
        <p:txBody>
          <a:bodyPr>
            <a:prstTxWarp prst="textArchDown">
              <a:avLst/>
            </a:prstTxWarp>
            <a:spAutoFit/>
          </a:bodyPr>
          <a:lstStyle/>
          <a:p>
            <a:pPr algn="ctr"/>
            <a:r>
              <a:rPr lang="en-US" sz="3200" b="1" dirty="0"/>
              <a:t>the world is all in our hands: </a:t>
            </a:r>
            <a:endParaRPr lang="en-US" sz="3200" b="1" dirty="0" smtClean="0"/>
          </a:p>
          <a:p>
            <a:pPr algn="ctr"/>
            <a:r>
              <a:rPr lang="en-US" sz="3200" b="1" dirty="0" smtClean="0"/>
              <a:t>we don’t </a:t>
            </a:r>
            <a:r>
              <a:rPr lang="en-US" sz="3200" b="1" dirty="0"/>
              <a:t>allow it to dissolve as a cloud</a:t>
            </a:r>
            <a:endParaRPr lang="it-IT" sz="3200" b="1" dirty="0"/>
          </a:p>
        </p:txBody>
      </p:sp>
      <p:sp>
        <p:nvSpPr>
          <p:cNvPr id="5" name="Rettangolo 4"/>
          <p:cNvSpPr/>
          <p:nvPr/>
        </p:nvSpPr>
        <p:spPr>
          <a:xfrm>
            <a:off x="2631814" y="4221088"/>
            <a:ext cx="4172434" cy="1440160"/>
          </a:xfrm>
          <a:prstGeom prst="rect">
            <a:avLst/>
          </a:prstGeom>
        </p:spPr>
        <p:txBody>
          <a:bodyPr wrap="none">
            <a:prstTxWarp prst="textArchDown">
              <a:avLst/>
            </a:prstTxWarp>
            <a:spAutoFit/>
          </a:bodyPr>
          <a:lstStyle/>
          <a:p>
            <a:r>
              <a:rPr lang="it-IT" sz="4400" b="1" dirty="0" smtClean="0">
                <a:solidFill>
                  <a:srgbClr val="FFFF00"/>
                </a:solidFill>
                <a:latin typeface="Brush Script Std" pitchFamily="66" charset="0"/>
              </a:rPr>
              <a:t>Grazie per l’attenzione</a:t>
            </a:r>
            <a:endParaRPr lang="it-IT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ush Script Std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150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0" y="404664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500" dirty="0" smtClean="0">
                <a:solidFill>
                  <a:srgbClr val="002060"/>
                </a:solidFill>
              </a:rPr>
              <a:t>Indipendentemente </a:t>
            </a:r>
            <a:r>
              <a:rPr lang="it-IT" sz="1500" dirty="0">
                <a:solidFill>
                  <a:srgbClr val="002060"/>
                </a:solidFill>
              </a:rPr>
              <a:t>dai cambiamenti futuri del clima, la biodiversità tenderà a declinare a causa della espansione delle attività umane, ai crescenti usi antropici del suolo e alla progressiva riduzione degli habitat naturali</a:t>
            </a:r>
            <a:endParaRPr lang="it-IT" sz="2000" dirty="0">
              <a:solidFill>
                <a:srgbClr val="002060"/>
              </a:solidFill>
            </a:endParaRP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3352800" y="4795897"/>
            <a:ext cx="5791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endParaRPr lang="it-IT" sz="1600" b="1" dirty="0">
              <a:solidFill>
                <a:srgbClr val="002060"/>
              </a:solidFill>
            </a:endParaRPr>
          </a:p>
          <a:p>
            <a:pPr>
              <a:buFontTx/>
              <a:buChar char="•"/>
            </a:pPr>
            <a:r>
              <a:rPr lang="it-IT" sz="1600" b="1" dirty="0">
                <a:solidFill>
                  <a:srgbClr val="002060"/>
                </a:solidFill>
              </a:rPr>
              <a:t>Le specie più sensibili alla </a:t>
            </a:r>
            <a:r>
              <a:rPr lang="it-IT" sz="1600" b="1" dirty="0" smtClean="0">
                <a:solidFill>
                  <a:srgbClr val="002060"/>
                </a:solidFill>
              </a:rPr>
              <a:t>disponibilità ed alla qualità  dell’acqua saranno </a:t>
            </a:r>
            <a:r>
              <a:rPr lang="it-IT" sz="1600" b="1" dirty="0">
                <a:solidFill>
                  <a:srgbClr val="002060"/>
                </a:solidFill>
              </a:rPr>
              <a:t>quelle maggiormente a rischio. A maggior rischio sono i mammiferi e uccelli delle aree </a:t>
            </a:r>
            <a:r>
              <a:rPr lang="it-IT" sz="1600" b="1" dirty="0" smtClean="0">
                <a:solidFill>
                  <a:srgbClr val="002060"/>
                </a:solidFill>
              </a:rPr>
              <a:t>subtropicali</a:t>
            </a:r>
          </a:p>
          <a:p>
            <a:pPr>
              <a:buFontTx/>
              <a:buChar char="•"/>
            </a:pPr>
            <a:endParaRPr lang="it-IT" sz="800" b="1" dirty="0">
              <a:solidFill>
                <a:srgbClr val="002060"/>
              </a:solidFill>
            </a:endParaRPr>
          </a:p>
          <a:p>
            <a:pPr>
              <a:buFontTx/>
              <a:buChar char="•"/>
            </a:pPr>
            <a:r>
              <a:rPr lang="it-IT" sz="1600" b="1" dirty="0">
                <a:solidFill>
                  <a:srgbClr val="002060"/>
                </a:solidFill>
              </a:rPr>
              <a:t>Le produttività di biomassa e l’espansione delle foreste tenderanno ad aumentare, soprattutto alle alte latitudini, i fattori limitanti saranno la disponibilità di acqua e di nutrienti nei </a:t>
            </a:r>
            <a:r>
              <a:rPr lang="it-IT" sz="1600" b="1" dirty="0" smtClean="0">
                <a:solidFill>
                  <a:srgbClr val="002060"/>
                </a:solidFill>
              </a:rPr>
              <a:t>suoli</a:t>
            </a:r>
            <a:endParaRPr lang="it-IT" sz="1600" b="1" dirty="0">
              <a:solidFill>
                <a:srgbClr val="002060"/>
              </a:solidFill>
            </a:endParaRPr>
          </a:p>
        </p:txBody>
      </p:sp>
      <p:pic>
        <p:nvPicPr>
          <p:cNvPr id="7" name="Immagine 6" descr="DSCN4922.JPG"/>
          <p:cNvPicPr>
            <a:picLocks noChangeAspect="1"/>
          </p:cNvPicPr>
          <p:nvPr/>
        </p:nvPicPr>
        <p:blipFill>
          <a:blip r:embed="rId2" cstate="print"/>
          <a:srcRect t="32353"/>
          <a:stretch>
            <a:fillRect/>
          </a:stretch>
        </p:blipFill>
        <p:spPr>
          <a:xfrm>
            <a:off x="0" y="1000108"/>
            <a:ext cx="3238522" cy="1643074"/>
          </a:xfrm>
          <a:prstGeom prst="rect">
            <a:avLst/>
          </a:prstGeom>
        </p:spPr>
      </p:pic>
      <p:pic>
        <p:nvPicPr>
          <p:cNvPr id="9" name="Segnaposto contenuto 7" descr="DSCN484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1406" y="4786322"/>
            <a:ext cx="2667019" cy="2000264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t="10404"/>
          <a:stretch/>
        </p:blipFill>
        <p:spPr bwMode="auto">
          <a:xfrm>
            <a:off x="0" y="2708920"/>
            <a:ext cx="9144000" cy="2075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ttangolo 10"/>
          <p:cNvSpPr/>
          <p:nvPr/>
        </p:nvSpPr>
        <p:spPr>
          <a:xfrm>
            <a:off x="3214678" y="928670"/>
            <a:ext cx="58975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 cambiamenti del clima porteranno alle seguenti principali conseguenze per gli ecosistemi terrestri:</a:t>
            </a:r>
          </a:p>
          <a:p>
            <a:endParaRPr lang="it-IT" sz="800" b="1" dirty="0" smtClean="0">
              <a:solidFill>
                <a:srgbClr val="002060"/>
              </a:solidFill>
            </a:endParaRPr>
          </a:p>
          <a:p>
            <a:pPr>
              <a:buFontTx/>
              <a:buChar char="•"/>
            </a:pPr>
            <a:r>
              <a:rPr lang="it-IT" sz="1600" b="1" dirty="0" smtClean="0">
                <a:solidFill>
                  <a:srgbClr val="002060"/>
                </a:solidFill>
              </a:rPr>
              <a:t>Spostamento verso i poli degli ecosistemi e spostamento a quote più elevate: </a:t>
            </a:r>
          </a:p>
          <a:p>
            <a:r>
              <a:rPr lang="it-IT" sz="1600" b="1" dirty="0" smtClean="0">
                <a:solidFill>
                  <a:srgbClr val="002060"/>
                </a:solidFill>
              </a:rPr>
              <a:t>le specie che non riusciranno a spostarsi in tempo o che avranno limiti nei loro spostamenti saranno destinate ad estinguersi</a:t>
            </a:r>
          </a:p>
        </p:txBody>
      </p:sp>
      <p:sp>
        <p:nvSpPr>
          <p:cNvPr id="10" name="CasellaDiTesto 38"/>
          <p:cNvSpPr txBox="1">
            <a:spLocks noChangeArrowheads="1"/>
          </p:cNvSpPr>
          <p:nvPr/>
        </p:nvSpPr>
        <p:spPr bwMode="auto">
          <a:xfrm>
            <a:off x="3175" y="-26988"/>
            <a:ext cx="9109075" cy="3698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rgbClr val="009900"/>
                </a:solidFill>
                <a:latin typeface="Berlin Sans FB Demi" pitchFamily="34" charset="0"/>
              </a:rPr>
              <a:t>EFFETTI SULLA BIODIVERSITA’</a:t>
            </a:r>
            <a:endParaRPr lang="it-IT" altLang="it-IT" sz="1800" dirty="0">
              <a:solidFill>
                <a:srgbClr val="0099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45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 descr="tratto medio canalizza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8730"/>
          <a:stretch>
            <a:fillRect/>
          </a:stretch>
        </p:blipFill>
        <p:spPr bwMode="auto">
          <a:xfrm>
            <a:off x="0" y="2852738"/>
            <a:ext cx="341947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61" t="-2020" r="13023" b="30074"/>
          <a:stretch>
            <a:fillRect/>
          </a:stretch>
        </p:blipFill>
        <p:spPr bwMode="auto">
          <a:xfrm>
            <a:off x="0" y="4292600"/>
            <a:ext cx="298767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0" name="Gruppo 7"/>
          <p:cNvGrpSpPr>
            <a:grpSpLocks/>
          </p:cNvGrpSpPr>
          <p:nvPr/>
        </p:nvGrpSpPr>
        <p:grpSpPr bwMode="auto">
          <a:xfrm>
            <a:off x="2857500" y="2695575"/>
            <a:ext cx="6286500" cy="4162425"/>
            <a:chOff x="928662" y="2285992"/>
            <a:chExt cx="6286544" cy="4161692"/>
          </a:xfrm>
        </p:grpSpPr>
        <p:pic>
          <p:nvPicPr>
            <p:cNvPr id="29705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662" y="2285992"/>
              <a:ext cx="6286544" cy="4161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6" name="CasellaDiTesto 5"/>
            <p:cNvSpPr txBox="1">
              <a:spLocks noChangeArrowheads="1"/>
            </p:cNvSpPr>
            <p:nvPr/>
          </p:nvSpPr>
          <p:spPr bwMode="auto">
            <a:xfrm>
              <a:off x="5643570" y="2357430"/>
              <a:ext cx="1571636" cy="30772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ts val="600"/>
                </a:spcBef>
                <a:buClr>
                  <a:schemeClr val="tx2"/>
                </a:buClr>
                <a:buSzPct val="73000"/>
                <a:buFont typeface="Wingdings 2" panose="05020102010507070707" pitchFamily="18" charset="2"/>
                <a:buChar char=""/>
                <a:defRPr sz="26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 eaLnBrk="0" hangingPunct="0">
                <a:spcBef>
                  <a:spcPts val="500"/>
                </a:spcBef>
                <a:buClr>
                  <a:srgbClr val="C3986D"/>
                </a:buClr>
                <a:buSzPct val="80000"/>
                <a:buFont typeface="Wingdings 2" panose="05020102010507070707" pitchFamily="18" charset="2"/>
                <a:buChar char=""/>
                <a:defRPr sz="2300">
                  <a:solidFill>
                    <a:srgbClr val="6C6C6C"/>
                  </a:solidFill>
                  <a:latin typeface="Trebuchet MS" panose="020B0603020202020204" pitchFamily="34" charset="0"/>
                </a:defRPr>
              </a:lvl2pPr>
              <a:lvl3pPr marL="1143000" indent="-228600" eaLnBrk="0" hangingPunct="0">
                <a:spcBef>
                  <a:spcPts val="400"/>
                </a:spcBef>
                <a:buClr>
                  <a:srgbClr val="C3986D"/>
                </a:buClr>
                <a:buSzPct val="60000"/>
                <a:buFont typeface="Wingdings" panose="05000000000000000000" pitchFamily="2" charset="2"/>
                <a:buChar char="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C3986D"/>
                </a:buClr>
                <a:buSzPct val="80000"/>
                <a:buFont typeface="Wingdings 2" panose="05020102010507070707" pitchFamily="18" charset="2"/>
                <a:buChar char=""/>
                <a:defRPr sz="2000">
                  <a:solidFill>
                    <a:srgbClr val="6C6C6C"/>
                  </a:solidFill>
                  <a:latin typeface="Trebuchet MS" panose="020B0603020202020204" pitchFamily="34" charset="0"/>
                </a:defRPr>
              </a:lvl4pPr>
              <a:lvl5pPr marL="2057400" indent="-228600" eaLnBrk="0" hangingPunct="0">
                <a:spcBef>
                  <a:spcPts val="400"/>
                </a:spcBef>
                <a:buClr>
                  <a:srgbClr val="C3986D"/>
                </a:buClr>
                <a:buSzPct val="70000"/>
                <a:buFont typeface="Wingdings" panose="05000000000000000000" pitchFamily="2" charset="2"/>
                <a:buChar char="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anose="05000000000000000000" pitchFamily="2" charset="2"/>
                <a:buChar char="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anose="05000000000000000000" pitchFamily="2" charset="2"/>
                <a:buChar char="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anose="05000000000000000000" pitchFamily="2" charset="2"/>
                <a:buChar char="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C3986D"/>
                </a:buClr>
                <a:buSzPct val="70000"/>
                <a:buFont typeface="Wingdings" panose="05000000000000000000" pitchFamily="2" charset="2"/>
                <a:buChar char=""/>
                <a:defRPr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sz="1400" dirty="0">
                  <a:solidFill>
                    <a:schemeClr val="bg1"/>
                  </a:solidFill>
                  <a:latin typeface="Arial" panose="020B0604020202020204" pitchFamily="34" charset="0"/>
                </a:rPr>
                <a:t>Fiume naturale</a:t>
              </a:r>
            </a:p>
          </p:txBody>
        </p:sp>
      </p:grpSp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028"/>
          <a:stretch>
            <a:fillRect/>
          </a:stretch>
        </p:blipFill>
        <p:spPr bwMode="auto">
          <a:xfrm>
            <a:off x="-3559" y="332656"/>
            <a:ext cx="3702819" cy="253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CasellaDiTesto 6"/>
          <p:cNvSpPr txBox="1">
            <a:spLocks noChangeArrowheads="1"/>
          </p:cNvSpPr>
          <p:nvPr/>
        </p:nvSpPr>
        <p:spPr bwMode="auto">
          <a:xfrm>
            <a:off x="2112467" y="384919"/>
            <a:ext cx="1595437" cy="30777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anose="05000000000000000000" pitchFamily="2" charset="2"/>
              <a:buChar char=""/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400" dirty="0">
                <a:solidFill>
                  <a:schemeClr val="bg1"/>
                </a:solidFill>
                <a:latin typeface="+mn-lt"/>
              </a:rPr>
              <a:t>Fiume canalizzato</a:t>
            </a:r>
          </a:p>
        </p:txBody>
      </p:sp>
      <p:pic>
        <p:nvPicPr>
          <p:cNvPr id="29703" name="Picture 22" descr="Pim000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068" r="12839"/>
          <a:stretch>
            <a:fillRect/>
          </a:stretch>
        </p:blipFill>
        <p:spPr bwMode="auto">
          <a:xfrm>
            <a:off x="7263546" y="276511"/>
            <a:ext cx="1880455" cy="246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3699260" y="332656"/>
            <a:ext cx="3555642" cy="240065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rapporti tra specie e ambiente:</a:t>
            </a:r>
          </a:p>
          <a:p>
            <a:pPr algn="ctr">
              <a:defRPr/>
            </a:pPr>
            <a:r>
              <a:rPr lang="it-IT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reti </a:t>
            </a:r>
            <a:r>
              <a:rPr lang="it-IT" sz="3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trofiche…uno</a:t>
            </a:r>
            <a:r>
              <a:rPr lang="it-IT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splendido ricamo e non un rammendo!</a:t>
            </a:r>
          </a:p>
        </p:txBody>
      </p:sp>
      <p:sp>
        <p:nvSpPr>
          <p:cNvPr id="11" name="CasellaDiTesto 38"/>
          <p:cNvSpPr txBox="1">
            <a:spLocks noChangeArrowheads="1"/>
          </p:cNvSpPr>
          <p:nvPr/>
        </p:nvSpPr>
        <p:spPr bwMode="auto">
          <a:xfrm>
            <a:off x="3175" y="-26988"/>
            <a:ext cx="9140825" cy="369332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rgbClr val="009900"/>
                </a:solidFill>
                <a:latin typeface="Berlin Sans FB Demi" pitchFamily="34" charset="0"/>
              </a:rPr>
              <a:t>BIODIVERSITA’ E FUNZIONI ECOLOGICHE</a:t>
            </a:r>
            <a:endParaRPr lang="it-IT" altLang="it-IT" sz="1800" dirty="0">
              <a:solidFill>
                <a:srgbClr val="009900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242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6"/>
          <p:cNvGraphicFramePr>
            <a:graphicFrameLocks noGrp="1"/>
          </p:cNvGraphicFramePr>
          <p:nvPr>
            <p:extLst/>
          </p:nvPr>
        </p:nvGraphicFramePr>
        <p:xfrm>
          <a:off x="2229303" y="1717675"/>
          <a:ext cx="6763658" cy="4418614"/>
        </p:xfrm>
        <a:graphic>
          <a:graphicData uri="http://schemas.openxmlformats.org/drawingml/2006/table">
            <a:tbl>
              <a:tblPr/>
              <a:tblGrid>
                <a:gridCol w="338182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8182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1549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2800" kern="1200" spc="-100" noProof="0" dirty="0" smtClean="0">
                          <a:solidFill>
                            <a:srgbClr val="00B050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+mj-ea"/>
                          <a:cs typeface="Times New Roman" pitchFamily="18" charset="0"/>
                        </a:rPr>
                        <a:t>Servizi di Supporto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-ciclo dei nutrienti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-produzione di cibo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impollinazione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Habitat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Cicli idrologici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kern="1200" spc="-100" noProof="0" dirty="0" smtClean="0">
                          <a:solidFill>
                            <a:srgbClr val="00B050"/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+mj-ea"/>
                          <a:cs typeface="Times New Roman" pitchFamily="18" charset="0"/>
                        </a:rPr>
                        <a:t>Servizi di Regolazione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Regolazione dei gas atmosferici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regolazione del clima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Regolazione del disturbo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-regolazione del ciclo delle acque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Trattamento dei rifiuti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Ciclo dei nutrienti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Ritenzione di suolo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6776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kern="1200" spc="-100" noProof="0" dirty="0" smtClean="0">
                          <a:solidFill>
                            <a:schemeClr val="tx2">
                              <a:satMod val="200000"/>
                            </a:schemeClr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+mj-ea"/>
                          <a:cs typeface="Times New Roman" pitchFamily="18" charset="0"/>
                        </a:rPr>
                        <a:t>Servizi</a:t>
                      </a:r>
                      <a:r>
                        <a:rPr kumimoji="0" lang="it-IT" sz="2800" kern="1200" spc="-100" baseline="0" noProof="0" dirty="0" smtClean="0">
                          <a:solidFill>
                            <a:schemeClr val="tx2">
                              <a:satMod val="200000"/>
                            </a:schemeClr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+mj-ea"/>
                          <a:cs typeface="Times New Roman" pitchFamily="18" charset="0"/>
                        </a:rPr>
                        <a:t> di Fornitura</a:t>
                      </a:r>
                      <a:endParaRPr kumimoji="0" lang="it-IT" sz="2800" kern="1200" spc="-100" noProof="0" dirty="0" smtClean="0">
                        <a:solidFill>
                          <a:schemeClr val="tx2">
                            <a:satMod val="200000"/>
                          </a:schemeClr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+mj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-acqua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-cibo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-materie prime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-risorse genetiche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- Principi farmaceutici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400" b="0" i="0" u="none" strike="noStrike" cap="none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20" charset="0"/>
                        <a:ea typeface="ＭＳ Ｐゴシック" pitchFamily="20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kern="1200" spc="-100" noProof="0" dirty="0" smtClean="0">
                          <a:solidFill>
                            <a:schemeClr val="tx2">
                              <a:satMod val="200000"/>
                            </a:schemeClr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+mj-ea"/>
                          <a:cs typeface="Times New Roman" pitchFamily="18" charset="0"/>
                        </a:rPr>
                        <a:t>Servizi</a:t>
                      </a:r>
                      <a:r>
                        <a:rPr kumimoji="0" lang="it-IT" sz="2800" kern="1200" spc="-100" baseline="0" noProof="0" dirty="0" smtClean="0">
                          <a:solidFill>
                            <a:schemeClr val="tx2">
                              <a:satMod val="200000"/>
                            </a:schemeClr>
                          </a:solidFill>
                          <a:effectLst>
                            <a:outerShdw blurRad="50800" dist="38100" dir="5400000" algn="t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  <a:ea typeface="+mj-ea"/>
                          <a:cs typeface="Times New Roman" pitchFamily="18" charset="0"/>
                        </a:rPr>
                        <a:t> Culturali</a:t>
                      </a:r>
                      <a:endParaRPr kumimoji="0" lang="it-IT" sz="2800" kern="1200" spc="-100" noProof="0" dirty="0" smtClean="0">
                        <a:solidFill>
                          <a:schemeClr val="tx2">
                            <a:satMod val="200000"/>
                          </a:schemeClr>
                        </a:solidFill>
                        <a:effectLst>
                          <a:outerShdw blurRad="50800" dist="381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ea typeface="+mj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-servizi ricreativi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-servizi estetici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20" charset="0"/>
                          <a:ea typeface="ＭＳ Ｐゴシック" pitchFamily="20" charset="-128"/>
                        </a:rPr>
                        <a:t>-servizi spirituali, storici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6159" name="Picture 6" descr="Lost_Valley_Cree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0167" y="5240728"/>
            <a:ext cx="965527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94151" y="3347944"/>
            <a:ext cx="1108216" cy="6194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162" name="Picture 6" descr="africa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2207" y="5432838"/>
            <a:ext cx="935718" cy="613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3" name="Picture 4"/>
          <p:cNvPicPr>
            <a:picLocks noChangeAspect="1" noChangeArrowheads="1"/>
          </p:cNvPicPr>
          <p:nvPr/>
        </p:nvPicPr>
        <p:blipFill>
          <a:blip r:embed="rId6" cstate="print"/>
          <a:srcRect t="20073"/>
          <a:stretch>
            <a:fillRect/>
          </a:stretch>
        </p:blipFill>
        <p:spPr bwMode="auto">
          <a:xfrm>
            <a:off x="5720647" y="5445516"/>
            <a:ext cx="1008063" cy="622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" name="Titolo 1"/>
          <p:cNvSpPr txBox="1">
            <a:spLocks/>
          </p:cNvSpPr>
          <p:nvPr/>
        </p:nvSpPr>
        <p:spPr>
          <a:xfrm>
            <a:off x="4675308" y="439254"/>
            <a:ext cx="4439440" cy="64294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US" sz="3600" b="1" spc="-100" dirty="0" smtClean="0">
                <a:solidFill>
                  <a:srgbClr val="009900"/>
                </a:solidFill>
                <a:ea typeface="+mj-ea"/>
                <a:cs typeface="Times New Roman" pitchFamily="18" charset="0"/>
              </a:rPr>
              <a:t>I SERVIZI ECOSISTEMICI </a:t>
            </a:r>
            <a:endParaRPr lang="en-US" sz="3600" b="1" spc="-100" dirty="0">
              <a:solidFill>
                <a:srgbClr val="009900"/>
              </a:solidFill>
              <a:ea typeface="+mj-ea"/>
              <a:cs typeface="Times New Roman" pitchFamily="18" charset="0"/>
            </a:endParaRPr>
          </a:p>
          <a:p>
            <a:pPr algn="r" fontAlgn="auto">
              <a:spcAft>
                <a:spcPts val="0"/>
              </a:spcAft>
              <a:defRPr/>
            </a:pPr>
            <a:r>
              <a:rPr lang="en-US" sz="2000" b="1" spc="-100" dirty="0">
                <a:solidFill>
                  <a:srgbClr val="009900"/>
                </a:solidFill>
                <a:ea typeface="+mj-ea"/>
                <a:cs typeface="Times New Roman" pitchFamily="18" charset="0"/>
              </a:rPr>
              <a:t>(MEA , 2005; de </a:t>
            </a:r>
            <a:r>
              <a:rPr lang="en-US" sz="2000" b="1" spc="-100" dirty="0" err="1">
                <a:solidFill>
                  <a:srgbClr val="009900"/>
                </a:solidFill>
                <a:ea typeface="+mj-ea"/>
                <a:cs typeface="Times New Roman" pitchFamily="18" charset="0"/>
              </a:rPr>
              <a:t>Groot</a:t>
            </a:r>
            <a:r>
              <a:rPr lang="en-US" sz="2000" b="1" spc="-100" dirty="0">
                <a:solidFill>
                  <a:srgbClr val="009900"/>
                </a:solidFill>
                <a:ea typeface="+mj-ea"/>
                <a:cs typeface="Times New Roman" pitchFamily="18" charset="0"/>
              </a:rPr>
              <a:t> et al., 2002)</a:t>
            </a:r>
          </a:p>
          <a:p>
            <a:pPr algn="r" fontAlgn="auto">
              <a:spcAft>
                <a:spcPts val="0"/>
              </a:spcAft>
              <a:defRPr/>
            </a:pPr>
            <a:endParaRPr lang="it-IT" sz="1400" b="1" spc="-100" dirty="0">
              <a:solidFill>
                <a:srgbClr val="009900"/>
              </a:solidFill>
              <a:ea typeface="+mj-ea"/>
              <a:cs typeface="Times New Roman" pitchFamily="18" charset="0"/>
            </a:endParaRPr>
          </a:p>
        </p:txBody>
      </p:sp>
      <p:pic>
        <p:nvPicPr>
          <p:cNvPr id="616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65197" y="3101170"/>
            <a:ext cx="1137272" cy="76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7020" y="2288981"/>
            <a:ext cx="1022006" cy="767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9028"/>
            <a:ext cx="9206139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 descr="ric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49677" y="4659745"/>
            <a:ext cx="1097480" cy="463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11" cstate="print"/>
          <a:srcRect l="33984" t="25311" r="32617" b="7187"/>
          <a:stretch>
            <a:fillRect/>
          </a:stretch>
        </p:blipFill>
        <p:spPr bwMode="auto">
          <a:xfrm>
            <a:off x="288697" y="1736481"/>
            <a:ext cx="1620837" cy="2047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7" descr="Nature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3772" y="4006606"/>
            <a:ext cx="1547812" cy="1931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ttangolo 1"/>
          <p:cNvSpPr/>
          <p:nvPr/>
        </p:nvSpPr>
        <p:spPr>
          <a:xfrm>
            <a:off x="288696" y="443819"/>
            <a:ext cx="447199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sz="1100" b="1" u="sng" dirty="0">
                <a:solidFill>
                  <a:srgbClr val="009374"/>
                </a:solidFill>
              </a:rPr>
              <a:t>Beni</a:t>
            </a:r>
            <a:r>
              <a:rPr lang="it-IT" altLang="it-IT" sz="1100" b="1" dirty="0">
                <a:solidFill>
                  <a:srgbClr val="009374"/>
                </a:solidFill>
              </a:rPr>
              <a:t> come risorse alimentari, acqua, aria, suolo, materie prime, risorse genetiche ecc., </a:t>
            </a:r>
            <a:r>
              <a:rPr lang="it-IT" altLang="it-IT" sz="1100" b="1" u="sng" dirty="0">
                <a:solidFill>
                  <a:srgbClr val="009374"/>
                </a:solidFill>
              </a:rPr>
              <a:t>le loro relazioni funzionali </a:t>
            </a:r>
            <a:r>
              <a:rPr lang="it-IT" altLang="it-IT" sz="1100" b="1" dirty="0">
                <a:solidFill>
                  <a:srgbClr val="009374"/>
                </a:solidFill>
              </a:rPr>
              <a:t>(fissazione di CO2, regolazione dei gas in atmosfera, depurazione, conservazione suolo ecc.) che, combinati con i manufatti ed i servizi del capitale umano, permettono all’uomo di raggiungere e mantenere una condizione di benessere (Costanza et al., 1997). </a:t>
            </a:r>
          </a:p>
        </p:txBody>
      </p:sp>
    </p:spTree>
    <p:extLst>
      <p:ext uri="{BB962C8B-B14F-4D97-AF65-F5344CB8AC3E}">
        <p14:creationId xmlns:p14="http://schemas.microsoft.com/office/powerpoint/2010/main" xmlns="" val="226584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/>
          <p:cNvGrpSpPr/>
          <p:nvPr/>
        </p:nvGrpSpPr>
        <p:grpSpPr>
          <a:xfrm>
            <a:off x="0" y="586002"/>
            <a:ext cx="9208806" cy="6050259"/>
            <a:chOff x="-64806" y="586002"/>
            <a:chExt cx="9208806" cy="6050259"/>
          </a:xfrm>
        </p:grpSpPr>
        <p:grpSp>
          <p:nvGrpSpPr>
            <p:cNvPr id="5" name="Gruppo 4"/>
            <p:cNvGrpSpPr/>
            <p:nvPr/>
          </p:nvGrpSpPr>
          <p:grpSpPr>
            <a:xfrm>
              <a:off x="-64806" y="586002"/>
              <a:ext cx="9064790" cy="5291270"/>
              <a:chOff x="-64806" y="586002"/>
              <a:chExt cx="9064790" cy="5291270"/>
            </a:xfrm>
          </p:grpSpPr>
          <p:sp>
            <p:nvSpPr>
              <p:cNvPr id="8" name="Text Box 2"/>
              <p:cNvSpPr txBox="1">
                <a:spLocks noChangeArrowheads="1"/>
              </p:cNvSpPr>
              <p:nvPr/>
            </p:nvSpPr>
            <p:spPr bwMode="auto">
              <a:xfrm>
                <a:off x="-64806" y="586002"/>
                <a:ext cx="9064790" cy="3634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fontAlgn="auto" hangingPunct="0">
                  <a:lnSpc>
                    <a:spcPct val="70000"/>
                  </a:lnSpc>
                  <a:spcBef>
                    <a:spcPct val="50000"/>
                  </a:spcBef>
                  <a:spcAft>
                    <a:spcPts val="0"/>
                  </a:spcAft>
                  <a:defRPr/>
                </a:pPr>
                <a:r>
                  <a:rPr lang="it-IT" sz="2400" dirty="0">
                    <a:solidFill>
                      <a:srgbClr val="009900"/>
                    </a:solidFill>
                    <a:latin typeface="Berlin Sans FB Demi" pitchFamily="34" charset="0"/>
                  </a:rPr>
                  <a:t>Specializzazione: l’unica funzione è </a:t>
                </a:r>
                <a:r>
                  <a:rPr lang="it-IT" sz="2400" dirty="0" smtClean="0">
                    <a:solidFill>
                      <a:srgbClr val="009900"/>
                    </a:solidFill>
                    <a:latin typeface="Berlin Sans FB Demi" pitchFamily="34" charset="0"/>
                  </a:rPr>
                  <a:t>la produttività</a:t>
                </a:r>
                <a:endParaRPr lang="it-IT" sz="2400" dirty="0">
                  <a:solidFill>
                    <a:srgbClr val="009900"/>
                  </a:solidFill>
                  <a:latin typeface="Berlin Sans FB Demi" pitchFamily="34" charset="0"/>
                </a:endParaRPr>
              </a:p>
            </p:txBody>
          </p:sp>
          <p:pic>
            <p:nvPicPr>
              <p:cNvPr id="19470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2267744" y="-389359"/>
                <a:ext cx="4608512" cy="7924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" name="Rettangolo 8"/>
            <p:cNvSpPr/>
            <p:nvPr/>
          </p:nvSpPr>
          <p:spPr>
            <a:xfrm>
              <a:off x="0" y="5805264"/>
              <a:ext cx="9144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b="1" dirty="0" smtClean="0"/>
                <a:t>la </a:t>
              </a:r>
              <a:r>
                <a:rPr lang="it-IT" sz="2000" b="1" u="sng" dirty="0"/>
                <a:t>resilienza </a:t>
              </a:r>
              <a:r>
                <a:rPr lang="it-IT" sz="1400" b="1" dirty="0" smtClean="0"/>
                <a:t>  è  </a:t>
              </a:r>
              <a:r>
                <a:rPr lang="it-IT" sz="1400" b="1" dirty="0"/>
                <a:t>la capacità intrinseca </a:t>
              </a:r>
              <a:r>
                <a:rPr lang="it-IT" sz="1400" b="1" dirty="0" smtClean="0"/>
                <a:t>di </a:t>
              </a:r>
              <a:r>
                <a:rPr lang="it-IT" sz="1400" b="1" dirty="0"/>
                <a:t>reagire ai cambiamenti indotti </a:t>
              </a:r>
              <a:r>
                <a:rPr lang="it-IT" sz="1400" b="1" dirty="0" smtClean="0"/>
                <a:t>dagli agenti naturali e dagli impatti </a:t>
              </a:r>
              <a:r>
                <a:rPr lang="it-IT" sz="1400" b="1" dirty="0"/>
                <a:t>antropici, mantenendo inalterate le funzioni del sistema </a:t>
              </a:r>
              <a:r>
                <a:rPr lang="it-IT" sz="1400" b="1" dirty="0" smtClean="0"/>
                <a:t>per </a:t>
              </a:r>
              <a:r>
                <a:rPr lang="it-IT" sz="1400" b="1" dirty="0"/>
                <a:t>un </a:t>
              </a:r>
              <a:r>
                <a:rPr lang="it-IT" sz="1400" b="1" dirty="0" smtClean="0"/>
                <a:t>lungo periodo. </a:t>
              </a:r>
              <a:endParaRPr lang="it-IT" sz="1400" b="1" dirty="0"/>
            </a:p>
            <a:p>
              <a:r>
                <a:rPr lang="it-IT" sz="1400" b="1" dirty="0"/>
                <a:t>Il concetto di resilienza è particolarmente importante nell’ottica della previsione di un cambiamento climatico globale. </a:t>
              </a:r>
            </a:p>
          </p:txBody>
        </p:sp>
      </p:grpSp>
      <p:sp>
        <p:nvSpPr>
          <p:cNvPr id="23" name="CasellaDiTesto 38"/>
          <p:cNvSpPr txBox="1">
            <a:spLocks noChangeArrowheads="1"/>
          </p:cNvSpPr>
          <p:nvPr/>
        </p:nvSpPr>
        <p:spPr bwMode="auto">
          <a:xfrm>
            <a:off x="3175" y="-26988"/>
            <a:ext cx="9109075" cy="369332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rgbClr val="009900"/>
                </a:solidFill>
                <a:latin typeface="Berlin Sans FB Demi" pitchFamily="34" charset="0"/>
              </a:rPr>
              <a:t>DISTROFIA </a:t>
            </a:r>
            <a:r>
              <a:rPr lang="it-IT" altLang="it-IT" sz="1800" dirty="0">
                <a:solidFill>
                  <a:srgbClr val="009900"/>
                </a:solidFill>
                <a:latin typeface="Berlin Sans FB Demi" pitchFamily="34" charset="0"/>
              </a:rPr>
              <a:t>= perdita di </a:t>
            </a:r>
            <a:r>
              <a:rPr lang="it-IT" altLang="it-IT" sz="1800" dirty="0" smtClean="0">
                <a:solidFill>
                  <a:srgbClr val="009900"/>
                </a:solidFill>
                <a:latin typeface="Berlin Sans FB Demi" pitchFamily="34" charset="0"/>
              </a:rPr>
              <a:t>funzioni</a:t>
            </a:r>
            <a:endParaRPr lang="it-IT" altLang="it-IT" sz="1800" dirty="0">
              <a:solidFill>
                <a:srgbClr val="009900"/>
              </a:solidFill>
              <a:latin typeface="Berlin Sans FB Demi" pitchFamily="34" charset="0"/>
            </a:endParaRPr>
          </a:p>
        </p:txBody>
      </p:sp>
      <p:sp>
        <p:nvSpPr>
          <p:cNvPr id="11" name="Freccia a destra 10"/>
          <p:cNvSpPr/>
          <p:nvPr/>
        </p:nvSpPr>
        <p:spPr>
          <a:xfrm rot="10800000">
            <a:off x="2915816" y="5013176"/>
            <a:ext cx="576064" cy="288033"/>
          </a:xfrm>
          <a:prstGeom prst="rightArrow">
            <a:avLst/>
          </a:prstGeom>
          <a:solidFill>
            <a:srgbClr val="0099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9900"/>
              </a:solidFill>
            </a:endParaRPr>
          </a:p>
        </p:txBody>
      </p:sp>
      <p:sp>
        <p:nvSpPr>
          <p:cNvPr id="12" name="Freccia a destra 11"/>
          <p:cNvSpPr/>
          <p:nvPr/>
        </p:nvSpPr>
        <p:spPr>
          <a:xfrm>
            <a:off x="5724128" y="4961087"/>
            <a:ext cx="576064" cy="288033"/>
          </a:xfrm>
          <a:prstGeom prst="rightArrow">
            <a:avLst/>
          </a:prstGeom>
          <a:solidFill>
            <a:srgbClr val="0099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341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iccardo\Desktop\WALZER\FIGURE\figure\FIG-3-ESS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308"/>
          <a:stretch/>
        </p:blipFill>
        <p:spPr bwMode="auto">
          <a:xfrm>
            <a:off x="0" y="764704"/>
            <a:ext cx="9144000" cy="553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3349" y="0"/>
            <a:ext cx="9109397" cy="36932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2" charset="0"/>
                <a:ea typeface="ヒラギノ角ゴ ProN W3" pitchFamily="2" charset="-128"/>
                <a:sym typeface="Gill Sans" pitchFamily="2" charset="0"/>
              </a:defRPr>
            </a:lvl9pPr>
          </a:lstStyle>
          <a:p>
            <a:pPr algn="r" eaLnBrk="1" hangingPunct="1"/>
            <a:r>
              <a:rPr lang="it-IT" altLang="it-IT" sz="1800" b="1" dirty="0" smtClean="0">
                <a:solidFill>
                  <a:srgbClr val="009900"/>
                </a:solidFill>
                <a:latin typeface="+mn-lt"/>
              </a:rPr>
              <a:t>QUALI SERVIZI ECOSISTEMICI</a:t>
            </a:r>
            <a:endParaRPr lang="it-IT" altLang="it-IT" sz="1800" dirty="0">
              <a:solidFill>
                <a:srgbClr val="0099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214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84448" y="476672"/>
            <a:ext cx="7620000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38"/>
          <p:cNvSpPr txBox="1">
            <a:spLocks noChangeArrowheads="1"/>
          </p:cNvSpPr>
          <p:nvPr/>
        </p:nvSpPr>
        <p:spPr bwMode="auto">
          <a:xfrm>
            <a:off x="3175" y="-26988"/>
            <a:ext cx="9109075" cy="3698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C3986D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C3986D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C3986D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C3986D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800" dirty="0" smtClean="0">
                <a:solidFill>
                  <a:srgbClr val="009900"/>
                </a:solidFill>
                <a:latin typeface="Berlin Sans FB Demi" pitchFamily="34" charset="0"/>
              </a:rPr>
              <a:t>QUALE VALORE?</a:t>
            </a:r>
            <a:endParaRPr lang="it-IT" altLang="it-IT" sz="1800" dirty="0">
              <a:solidFill>
                <a:srgbClr val="009900"/>
              </a:solidFill>
              <a:latin typeface="Berlin Sans FB Demi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224764" y="2060848"/>
            <a:ext cx="2664296" cy="383817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reccia a destra 3"/>
          <p:cNvSpPr/>
          <p:nvPr/>
        </p:nvSpPr>
        <p:spPr>
          <a:xfrm rot="16200000">
            <a:off x="1355926" y="5599574"/>
            <a:ext cx="396044" cy="1023448"/>
          </a:xfrm>
          <a:prstGeom prst="rightArrow">
            <a:avLst>
              <a:gd name="adj1" fmla="val 50000"/>
              <a:gd name="adj2" fmla="val 536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1092026" y="6372036"/>
            <a:ext cx="983283" cy="369332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it-IT" b="1" dirty="0" smtClean="0">
                <a:solidFill>
                  <a:prstClr val="black"/>
                </a:solidFill>
              </a:rPr>
              <a:t>COSA E’ </a:t>
            </a:r>
            <a:endParaRPr lang="it-IT" b="1" dirty="0"/>
          </a:p>
        </p:txBody>
      </p:sp>
      <p:sp>
        <p:nvSpPr>
          <p:cNvPr id="8" name="Freccia a destra 7"/>
          <p:cNvSpPr/>
          <p:nvPr/>
        </p:nvSpPr>
        <p:spPr>
          <a:xfrm rot="16200000">
            <a:off x="3358890" y="5671582"/>
            <a:ext cx="396044" cy="1023448"/>
          </a:xfrm>
          <a:prstGeom prst="rightArrow">
            <a:avLst>
              <a:gd name="adj1" fmla="val 50000"/>
              <a:gd name="adj2" fmla="val 5366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094990" y="6444044"/>
            <a:ext cx="983283" cy="369332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it-IT" b="1" dirty="0" smtClean="0">
                <a:solidFill>
                  <a:prstClr val="black"/>
                </a:solidFill>
              </a:rPr>
              <a:t>COSA FA </a:t>
            </a:r>
            <a:endParaRPr lang="it-IT" b="1" dirty="0"/>
          </a:p>
        </p:txBody>
      </p:sp>
      <p:sp>
        <p:nvSpPr>
          <p:cNvPr id="10" name="Freccia a destra 9"/>
          <p:cNvSpPr/>
          <p:nvPr/>
        </p:nvSpPr>
        <p:spPr>
          <a:xfrm rot="16200000">
            <a:off x="6037830" y="5627307"/>
            <a:ext cx="396044" cy="1023448"/>
          </a:xfrm>
          <a:prstGeom prst="rightArrow">
            <a:avLst>
              <a:gd name="adj1" fmla="val 50000"/>
              <a:gd name="adj2" fmla="val 53665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5220072" y="6399769"/>
            <a:ext cx="2182446" cy="369332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it-IT" b="1" dirty="0" smtClean="0">
                <a:solidFill>
                  <a:prstClr val="black"/>
                </a:solidFill>
              </a:rPr>
              <a:t>COSA RAPPRESENTA </a:t>
            </a:r>
            <a:endParaRPr lang="it-IT" b="1" dirty="0"/>
          </a:p>
        </p:txBody>
      </p:sp>
      <p:sp>
        <p:nvSpPr>
          <p:cNvPr id="12" name="Rettangolo arrotondato 11"/>
          <p:cNvSpPr/>
          <p:nvPr/>
        </p:nvSpPr>
        <p:spPr>
          <a:xfrm>
            <a:off x="2267744" y="1988839"/>
            <a:ext cx="5328592" cy="3996443"/>
          </a:xfrm>
          <a:prstGeom prst="roundRect">
            <a:avLst/>
          </a:prstGeom>
          <a:noFill/>
          <a:ln w="571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 rot="19577234">
            <a:off x="1999642" y="3539539"/>
            <a:ext cx="5974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 PUBBLICO E/O COLLETTIVO</a:t>
            </a:r>
            <a:endParaRPr lang="it-IT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940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/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2028</TotalTime>
  <Words>2624</Words>
  <Application>Microsoft Office PowerPoint</Application>
  <PresentationFormat>Presentazione su schermo (4:3)</PresentationFormat>
  <Paragraphs>427</Paragraphs>
  <Slides>33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34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AREA DEFINITA: idrographic basin, i biogeographic regions…/industrial district</vt:lpstr>
      <vt:lpstr>Diapositiva 29</vt:lpstr>
      <vt:lpstr>Diapositiva 30</vt:lpstr>
      <vt:lpstr>Diapositiva 31</vt:lpstr>
      <vt:lpstr>Diapositiva 32</vt:lpstr>
      <vt:lpstr>Diapositiva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riccardo</dc:creator>
  <cp:lastModifiedBy>comunicazione</cp:lastModifiedBy>
  <cp:revision>78</cp:revision>
  <dcterms:created xsi:type="dcterms:W3CDTF">2016-11-07T17:02:51Z</dcterms:created>
  <dcterms:modified xsi:type="dcterms:W3CDTF">2016-12-21T09:08:10Z</dcterms:modified>
</cp:coreProperties>
</file>