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sldIdLst>
    <p:sldId id="260" r:id="rId2"/>
    <p:sldId id="265" r:id="rId3"/>
    <p:sldId id="266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is" initials="D" lastIdx="4" clrIdx="0">
    <p:extLst>
      <p:ext uri="{19B8F6BF-5375-455C-9EA6-DF929625EA0E}">
        <p15:presenceInfo xmlns:p15="http://schemas.microsoft.com/office/powerpoint/2012/main" userId="Da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  <a:srgbClr val="AF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C756-9AC6-46FF-A6C5-A0FA46B7FE64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2E289-41D8-48DE-A9A2-C08B8B6720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59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5F075-1CE7-46DC-9350-12551E1DCFF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5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755B3-9F4F-4271-BCE8-C152A16D9EF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5574-C2B1-407F-A3F2-33B02E83635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88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9583-F97B-4354-ABA8-E520EC424CF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7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FB87-1D97-49E1-9F23-F336364802C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1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944C-F286-4B04-8AA8-5CFD77EA6C9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314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E64E6-7269-4C79-B25B-A32576D9A27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13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534F-8E34-4864-8550-00976728123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9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DFA10-EE8B-4F5A-87D0-D351B3288DB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3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AF236-0155-4AF2-853F-0A6313B78CA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0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8001F-DCF1-464F-B70A-2D88AACFEA3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57CB-DD5F-4D66-97D4-1039AAE8BB5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9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A9244"/>
            </a:gs>
            <a:gs pos="59000">
              <a:srgbClr val="92D050"/>
            </a:gs>
            <a:gs pos="100000">
              <a:srgbClr val="AB83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5359E-D388-47E7-89A4-EC4484C2F87B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3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https://i0.wp.com/travel.mark116.it/wp-content/uploads/2017/04/mappa_mombello.png?resize=800%2C511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985" y="213796"/>
            <a:ext cx="11034396" cy="1486091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b="1" dirty="0">
                <a:solidFill>
                  <a:srgbClr val="006600"/>
                </a:solidFill>
              </a:rPr>
              <a:t>“</a:t>
            </a:r>
            <a:r>
              <a:rPr lang="it-IT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RED</a:t>
            </a:r>
            <a:r>
              <a:rPr lang="it-IT" b="1" dirty="0"/>
              <a:t> </a:t>
            </a:r>
            <a:r>
              <a:rPr lang="it-IT" b="1" dirty="0">
                <a:solidFill>
                  <a:srgbClr val="006600"/>
                </a:solidFill>
              </a:rPr>
              <a:t>or</a:t>
            </a:r>
            <a:r>
              <a:rPr lang="it-IT" b="1" dirty="0"/>
              <a:t> </a:t>
            </a:r>
            <a:r>
              <a:rPr lang="it-IT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GREY</a:t>
            </a:r>
            <a:r>
              <a:rPr lang="it-IT" b="1" dirty="0" smtClean="0">
                <a:solidFill>
                  <a:srgbClr val="006600"/>
                </a:solidFill>
              </a:rPr>
              <a:t>? </a:t>
            </a:r>
            <a:r>
              <a:rPr lang="en-GB" b="1" dirty="0">
                <a:solidFill>
                  <a:srgbClr val="006600"/>
                </a:solidFill>
              </a:rPr>
              <a:t>That is the question</a:t>
            </a:r>
            <a:r>
              <a:rPr lang="en-GB" b="1" dirty="0" smtClean="0">
                <a:solidFill>
                  <a:srgbClr val="006600"/>
                </a:solidFill>
              </a:rPr>
              <a:t>!”</a:t>
            </a:r>
            <a:r>
              <a:rPr lang="en-GB" b="1" dirty="0" smtClean="0">
                <a:solidFill>
                  <a:sysClr val="windowText" lastClr="000000"/>
                </a:solidFill>
              </a:rPr>
              <a:t/>
            </a:r>
            <a:br>
              <a:rPr lang="en-GB" b="1" dirty="0" smtClean="0">
                <a:solidFill>
                  <a:sysClr val="windowText" lastClr="000000"/>
                </a:solidFill>
              </a:rPr>
            </a:br>
            <a:r>
              <a:rPr lang="en-GB" sz="1600" b="1" dirty="0" err="1" smtClean="0">
                <a:solidFill>
                  <a:srgbClr val="006600"/>
                </a:solidFill>
              </a:rPr>
              <a:t>Sette</a:t>
            </a:r>
            <a:r>
              <a:rPr lang="en-GB" sz="1600" b="1" dirty="0" smtClean="0">
                <a:solidFill>
                  <a:srgbClr val="006600"/>
                </a:solidFill>
              </a:rPr>
              <a:t> </a:t>
            </a:r>
            <a:r>
              <a:rPr lang="en-GB" sz="1600" b="1" dirty="0" err="1" smtClean="0">
                <a:solidFill>
                  <a:srgbClr val="006600"/>
                </a:solidFill>
              </a:rPr>
              <a:t>anni</a:t>
            </a:r>
            <a:r>
              <a:rPr lang="en-GB" sz="1600" b="1" dirty="0" smtClean="0">
                <a:solidFill>
                  <a:srgbClr val="006600"/>
                </a:solidFill>
              </a:rPr>
              <a:t> di </a:t>
            </a:r>
            <a:r>
              <a:rPr lang="en-GB" sz="1600" b="1" dirty="0" err="1" smtClean="0">
                <a:solidFill>
                  <a:srgbClr val="006600"/>
                </a:solidFill>
              </a:rPr>
              <a:t>attività</a:t>
            </a:r>
            <a:r>
              <a:rPr lang="en-GB" sz="1600" b="1" dirty="0" smtClean="0">
                <a:solidFill>
                  <a:srgbClr val="006600"/>
                </a:solidFill>
              </a:rPr>
              <a:t> di </a:t>
            </a:r>
            <a:r>
              <a:rPr lang="en-GB" sz="1600" b="1" dirty="0" err="1" smtClean="0">
                <a:solidFill>
                  <a:srgbClr val="006600"/>
                </a:solidFill>
              </a:rPr>
              <a:t>monitoraggio</a:t>
            </a:r>
            <a:r>
              <a:rPr lang="en-GB" sz="1600" b="1" dirty="0" smtClean="0">
                <a:solidFill>
                  <a:srgbClr val="006600"/>
                </a:solidFill>
              </a:rPr>
              <a:t> </a:t>
            </a:r>
            <a:r>
              <a:rPr lang="en-GB" sz="1600" b="1" dirty="0" err="1" smtClean="0">
                <a:solidFill>
                  <a:srgbClr val="006600"/>
                </a:solidFill>
              </a:rPr>
              <a:t>nel</a:t>
            </a:r>
            <a:r>
              <a:rPr lang="en-GB" sz="1600" b="1" dirty="0" smtClean="0">
                <a:solidFill>
                  <a:srgbClr val="006600"/>
                </a:solidFill>
              </a:rPr>
              <a:t> </a:t>
            </a:r>
            <a:r>
              <a:rPr lang="en-GB" sz="1600" b="1" dirty="0" err="1" smtClean="0">
                <a:solidFill>
                  <a:srgbClr val="006600"/>
                </a:solidFill>
              </a:rPr>
              <a:t>parco</a:t>
            </a:r>
            <a:r>
              <a:rPr lang="en-GB" sz="1600" b="1" dirty="0" smtClean="0">
                <a:solidFill>
                  <a:srgbClr val="006600"/>
                </a:solidFill>
              </a:rPr>
              <a:t> </a:t>
            </a:r>
            <a:r>
              <a:rPr lang="en-GB" sz="1600" b="1" dirty="0" err="1" smtClean="0">
                <a:solidFill>
                  <a:srgbClr val="006600"/>
                </a:solidFill>
              </a:rPr>
              <a:t>dell’ex</a:t>
            </a:r>
            <a:r>
              <a:rPr lang="en-GB" sz="1600" b="1" dirty="0" smtClean="0">
                <a:solidFill>
                  <a:srgbClr val="006600"/>
                </a:solidFill>
              </a:rPr>
              <a:t> </a:t>
            </a:r>
            <a:r>
              <a:rPr lang="en-GB" sz="1600" b="1" dirty="0" err="1" smtClean="0">
                <a:solidFill>
                  <a:srgbClr val="006600"/>
                </a:solidFill>
              </a:rPr>
              <a:t>manicomio</a:t>
            </a:r>
            <a:r>
              <a:rPr lang="en-GB" sz="1600" b="1" dirty="0" smtClean="0">
                <a:solidFill>
                  <a:srgbClr val="006600"/>
                </a:solidFill>
              </a:rPr>
              <a:t> di </a:t>
            </a:r>
            <a:r>
              <a:rPr lang="en-GB" sz="1600" b="1" dirty="0" err="1" smtClean="0">
                <a:solidFill>
                  <a:srgbClr val="006600"/>
                </a:solidFill>
              </a:rPr>
              <a:t>Mombello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/>
            </a:r>
            <a:br>
              <a:rPr lang="en-GB" sz="1600" b="1" dirty="0" smtClean="0">
                <a:solidFill>
                  <a:sysClr val="windowText" lastClr="00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IIS </a:t>
            </a:r>
            <a:r>
              <a:rPr lang="en-GB" sz="1600" b="1" dirty="0" err="1" smtClean="0">
                <a:solidFill>
                  <a:srgbClr val="FF0000"/>
                </a:solidFill>
              </a:rPr>
              <a:t>Agrario</a:t>
            </a:r>
            <a:r>
              <a:rPr lang="en-GB" sz="1600" b="1" dirty="0" smtClean="0">
                <a:solidFill>
                  <a:srgbClr val="FF0000"/>
                </a:solidFill>
              </a:rPr>
              <a:t>” L. Castiglioni” </a:t>
            </a:r>
            <a:r>
              <a:rPr lang="en-GB" sz="1600" b="1" dirty="0" err="1" smtClean="0">
                <a:solidFill>
                  <a:srgbClr val="FF0000"/>
                </a:solidFill>
              </a:rPr>
              <a:t>Limbiate</a:t>
            </a:r>
            <a:r>
              <a:rPr lang="en-GB" sz="1600" b="1" dirty="0" smtClean="0">
                <a:solidFill>
                  <a:srgbClr val="FF0000"/>
                </a:solidFill>
              </a:rPr>
              <a:t> (MB) </a:t>
            </a:r>
            <a:r>
              <a:rPr lang="en-GB" sz="1600" b="1" dirty="0">
                <a:solidFill>
                  <a:srgbClr val="006600"/>
                </a:solidFill>
              </a:rPr>
              <a:t>- </a:t>
            </a:r>
            <a:r>
              <a:rPr lang="en-GB" sz="1600" b="1" dirty="0" err="1">
                <a:solidFill>
                  <a:srgbClr val="006600"/>
                </a:solidFill>
              </a:rPr>
              <a:t>Classi</a:t>
            </a:r>
            <a:r>
              <a:rPr lang="en-GB" sz="1600" b="1" dirty="0">
                <a:solidFill>
                  <a:srgbClr val="006600"/>
                </a:solidFill>
              </a:rPr>
              <a:t> </a:t>
            </a:r>
            <a:r>
              <a:rPr lang="en-GB" sz="1600" b="1" dirty="0" err="1">
                <a:solidFill>
                  <a:srgbClr val="006600"/>
                </a:solidFill>
              </a:rPr>
              <a:t>seconde</a:t>
            </a:r>
            <a:r>
              <a:rPr lang="en-GB" sz="1600" b="1" dirty="0">
                <a:solidFill>
                  <a:srgbClr val="006600"/>
                </a:solidFill>
              </a:rPr>
              <a:t> </a:t>
            </a:r>
            <a:r>
              <a:rPr lang="en-GB" sz="1600" b="1" dirty="0" err="1">
                <a:solidFill>
                  <a:srgbClr val="006600"/>
                </a:solidFill>
              </a:rPr>
              <a:t>tecnico</a:t>
            </a:r>
            <a:r>
              <a:rPr lang="en-GB" sz="1600" b="1" dirty="0">
                <a:solidFill>
                  <a:srgbClr val="006600"/>
                </a:solidFill>
              </a:rPr>
              <a:t> e </a:t>
            </a:r>
            <a:r>
              <a:rPr lang="en-GB" sz="1600" b="1" dirty="0" err="1">
                <a:solidFill>
                  <a:srgbClr val="006600"/>
                </a:solidFill>
              </a:rPr>
              <a:t>professionale</a:t>
            </a:r>
            <a:r>
              <a:rPr lang="en-GB" sz="1600" b="1" dirty="0">
                <a:solidFill>
                  <a:srgbClr val="006600"/>
                </a:solidFill>
              </a:rPr>
              <a:t> 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/>
            </a:r>
            <a:br>
              <a:rPr lang="en-GB" sz="1600" b="1" dirty="0" smtClean="0">
                <a:solidFill>
                  <a:sysClr val="windowText" lastClr="000000"/>
                </a:solidFill>
              </a:rPr>
            </a:br>
            <a:r>
              <a:rPr lang="en-GB" sz="1600" b="1" dirty="0" smtClean="0">
                <a:solidFill>
                  <a:srgbClr val="006600"/>
                </a:solidFill>
              </a:rPr>
              <a:t>in </a:t>
            </a:r>
            <a:r>
              <a:rPr lang="en-GB" sz="1600" b="1" dirty="0" err="1" smtClean="0">
                <a:solidFill>
                  <a:srgbClr val="006600"/>
                </a:solidFill>
              </a:rPr>
              <a:t>collaborazione</a:t>
            </a:r>
            <a:r>
              <a:rPr lang="en-GB" sz="1600" b="1" dirty="0" smtClean="0">
                <a:solidFill>
                  <a:srgbClr val="006600"/>
                </a:solidFill>
              </a:rPr>
              <a:t> con </a:t>
            </a:r>
            <a:r>
              <a:rPr lang="en-GB" sz="1600" b="1" dirty="0" smtClean="0">
                <a:solidFill>
                  <a:srgbClr val="FF0000"/>
                </a:solidFill>
              </a:rPr>
              <a:t>Parco </a:t>
            </a:r>
            <a:r>
              <a:rPr lang="en-GB" sz="1600" b="1" dirty="0" err="1" smtClean="0">
                <a:solidFill>
                  <a:srgbClr val="FF0000"/>
                </a:solidFill>
              </a:rPr>
              <a:t>Regionale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</a:rPr>
              <a:t>delle</a:t>
            </a:r>
            <a:r>
              <a:rPr lang="en-GB" sz="1600" b="1" dirty="0" smtClean="0">
                <a:solidFill>
                  <a:srgbClr val="FF0000"/>
                </a:solidFill>
              </a:rPr>
              <a:t> Groane </a:t>
            </a:r>
            <a:r>
              <a:rPr lang="en-GB" sz="1600" b="1" dirty="0" smtClean="0">
                <a:solidFill>
                  <a:srgbClr val="006600"/>
                </a:solidFill>
              </a:rPr>
              <a:t>e</a:t>
            </a:r>
            <a:r>
              <a:rPr lang="en-GB" sz="1600" b="1" dirty="0" smtClean="0">
                <a:solidFill>
                  <a:sysClr val="windowText" lastClr="000000"/>
                </a:solidFill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</a:rPr>
              <a:t>Università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</a:rPr>
              <a:t>Insubria</a:t>
            </a:r>
            <a:r>
              <a:rPr lang="en-GB" sz="1600" b="1" dirty="0" smtClean="0">
                <a:solidFill>
                  <a:srgbClr val="FF0000"/>
                </a:solidFill>
              </a:rPr>
              <a:t> VA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endParaRPr lang="it-IT" sz="16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7" y="1840991"/>
            <a:ext cx="5158318" cy="755904"/>
          </a:xfrm>
          <a:solidFill>
            <a:srgbClr val="92D050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SCOIATTOLO ROSSO EUROPEO</a:t>
            </a:r>
          </a:p>
          <a:p>
            <a:pPr algn="ctr"/>
            <a:r>
              <a:rPr lang="it-IT" sz="1800" dirty="0" smtClean="0">
                <a:solidFill>
                  <a:srgbClr val="FF0000"/>
                </a:solidFill>
              </a:rPr>
              <a:t>AUTOCTONO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35936" y="1840990"/>
            <a:ext cx="4936733" cy="755905"/>
          </a:xfr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SCOIATTOLO GRIGIO AMERICANO</a:t>
            </a:r>
          </a:p>
          <a:p>
            <a:pPr algn="ctr"/>
            <a:r>
              <a:rPr lang="it-IT" sz="1800" dirty="0" smtClean="0">
                <a:solidFill>
                  <a:schemeClr val="bg1">
                    <a:lumMod val="75000"/>
                  </a:schemeClr>
                </a:solidFill>
              </a:rPr>
              <a:t>ALLOCTONO</a:t>
            </a:r>
            <a:endParaRPr lang="it-IT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609089" y="2840138"/>
            <a:ext cx="4790429" cy="3718930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2752" y="2874480"/>
            <a:ext cx="4882213" cy="3684588"/>
          </a:xfrm>
          <a:prstGeom prst="rect">
            <a:avLst/>
          </a:prstGeom>
        </p:spPr>
      </p:pic>
      <p:pic>
        <p:nvPicPr>
          <p:cNvPr id="9" name="Immagine 8" descr="http://adlib.everysite.co.uk/resources/000/111/071/FC_squirrel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536" y="5120640"/>
            <a:ext cx="999744" cy="110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http://adlib.everysite.co.uk/resources/000/029/313/FC_squirrel9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744" y="5120640"/>
            <a:ext cx="1011936" cy="1109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1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280416" y="228600"/>
            <a:ext cx="11716512" cy="6376416"/>
          </a:xfrm>
          <a:solidFill>
            <a:srgbClr val="92D050"/>
          </a:solidFill>
        </p:spPr>
        <p:txBody>
          <a:bodyPr/>
          <a:lstStyle/>
          <a:p>
            <a:r>
              <a:rPr lang="en-GB" sz="1600" b="1" dirty="0" smtClean="0">
                <a:solidFill>
                  <a:srgbClr val="FF0000"/>
                </a:solidFill>
              </a:rPr>
              <a:t/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Parco Groane (sin) </a:t>
            </a:r>
            <a:r>
              <a:rPr lang="en-GB" sz="1600" b="1" dirty="0" err="1" smtClean="0">
                <a:solidFill>
                  <a:srgbClr val="FF0000"/>
                </a:solidFill>
              </a:rPr>
              <a:t>Transetto</a:t>
            </a:r>
            <a:r>
              <a:rPr lang="en-GB" sz="1600" b="1" dirty="0" smtClean="0">
                <a:solidFill>
                  <a:srgbClr val="FF0000"/>
                </a:solidFill>
              </a:rPr>
              <a:t> 68 – Ex </a:t>
            </a:r>
            <a:r>
              <a:rPr lang="en-GB" sz="1600" b="1" dirty="0" err="1" smtClean="0">
                <a:solidFill>
                  <a:srgbClr val="FF0000"/>
                </a:solidFill>
              </a:rPr>
              <a:t>manicomio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FF0000"/>
                </a:solidFill>
              </a:rPr>
              <a:t>di </a:t>
            </a:r>
            <a:r>
              <a:rPr lang="en-GB" sz="1600" b="1" dirty="0" err="1" smtClean="0">
                <a:solidFill>
                  <a:srgbClr val="FF0000"/>
                </a:solidFill>
              </a:rPr>
              <a:t>Mombello</a:t>
            </a:r>
            <a:r>
              <a:rPr lang="en-GB" sz="1600" b="1" dirty="0" smtClean="0">
                <a:solidFill>
                  <a:srgbClr val="FF0000"/>
                </a:solidFill>
              </a:rPr>
              <a:t> (</a:t>
            </a:r>
            <a:r>
              <a:rPr lang="en-GB" sz="1600" b="1" dirty="0" err="1" smtClean="0">
                <a:solidFill>
                  <a:srgbClr val="FF0000"/>
                </a:solidFill>
              </a:rPr>
              <a:t>sopra</a:t>
            </a:r>
            <a:r>
              <a:rPr lang="en-GB" sz="1600" b="1" dirty="0" smtClean="0">
                <a:solidFill>
                  <a:srgbClr val="FF0000"/>
                </a:solidFill>
              </a:rPr>
              <a:t>)</a:t>
            </a:r>
            <a:r>
              <a:rPr lang="en-GB" sz="1600" b="1" dirty="0">
                <a:solidFill>
                  <a:srgbClr val="FF0000"/>
                </a:solidFill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/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err="1" smtClean="0">
                <a:solidFill>
                  <a:srgbClr val="FF0000"/>
                </a:solidFill>
              </a:rPr>
              <a:t>Posizione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</a:rPr>
              <a:t>degli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i="1" dirty="0" smtClean="0">
                <a:solidFill>
                  <a:srgbClr val="FF0000"/>
                </a:solidFill>
              </a:rPr>
              <a:t>Hair tubes  </a:t>
            </a:r>
            <a:r>
              <a:rPr lang="en-GB" sz="1600" b="1" dirty="0" smtClean="0">
                <a:solidFill>
                  <a:srgbClr val="FF0000"/>
                </a:solidFill>
              </a:rPr>
              <a:t>–</a:t>
            </a:r>
            <a:r>
              <a:rPr lang="en-GB" sz="1600" b="1" dirty="0" err="1" smtClean="0">
                <a:solidFill>
                  <a:srgbClr val="FF0000"/>
                </a:solidFill>
              </a:rPr>
              <a:t>Scoiattolo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err="1" smtClean="0">
                <a:solidFill>
                  <a:srgbClr val="FF0000"/>
                </a:solidFill>
              </a:rPr>
              <a:t>rosso</a:t>
            </a:r>
            <a:r>
              <a:rPr lang="en-GB" sz="1600" b="1" dirty="0" smtClean="0">
                <a:solidFill>
                  <a:srgbClr val="FF0000"/>
                </a:solidFill>
              </a:rPr>
              <a:t> a </a:t>
            </a:r>
            <a:r>
              <a:rPr lang="en-GB" sz="1600" b="1" dirty="0" err="1" smtClean="0">
                <a:solidFill>
                  <a:srgbClr val="FF0000"/>
                </a:solidFill>
              </a:rPr>
              <a:t>scuola</a:t>
            </a:r>
            <a:r>
              <a:rPr lang="en-GB" sz="1600" b="1" dirty="0" smtClean="0">
                <a:solidFill>
                  <a:srgbClr val="FF0000"/>
                </a:solidFill>
              </a:rPr>
              <a:t> (dx)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err="1" smtClean="0">
                <a:solidFill>
                  <a:srgbClr val="FF0000"/>
                </a:solidFill>
              </a:rPr>
              <a:t>Fasi</a:t>
            </a:r>
            <a:r>
              <a:rPr lang="en-GB" sz="1600" b="1" dirty="0" smtClean="0">
                <a:solidFill>
                  <a:srgbClr val="FF0000"/>
                </a:solidFill>
              </a:rPr>
              <a:t> del </a:t>
            </a:r>
            <a:r>
              <a:rPr lang="en-GB" sz="1600" b="1" dirty="0" err="1" smtClean="0">
                <a:solidFill>
                  <a:srgbClr val="FF0000"/>
                </a:solidFill>
              </a:rPr>
              <a:t>monitoraggio</a:t>
            </a:r>
            <a:r>
              <a:rPr lang="en-GB" sz="1600" b="1" dirty="0" smtClean="0">
                <a:solidFill>
                  <a:srgbClr val="FF0000"/>
                </a:solidFill>
              </a:rPr>
              <a:t> (sotto)</a:t>
            </a:r>
            <a:br>
              <a:rPr lang="en-GB" sz="16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100" b="1" dirty="0" smtClean="0">
                <a:solidFill>
                  <a:srgbClr val="FF0000"/>
                </a:solidFill>
              </a:rPr>
              <a:t>1 </a:t>
            </a:r>
            <a:r>
              <a:rPr lang="en-GB" sz="1100" b="1" dirty="0" err="1" smtClean="0">
                <a:solidFill>
                  <a:srgbClr val="FF0000"/>
                </a:solidFill>
              </a:rPr>
              <a:t>Geolocalizzazione</a:t>
            </a:r>
            <a:r>
              <a:rPr lang="en-GB" sz="1100" b="1" dirty="0" smtClean="0">
                <a:solidFill>
                  <a:srgbClr val="FF0000"/>
                </a:solidFill>
              </a:rPr>
              <a:t> </a:t>
            </a:r>
            <a:r>
              <a:rPr lang="en-GB" sz="1100" b="1" i="1" dirty="0" err="1" smtClean="0">
                <a:solidFill>
                  <a:srgbClr val="FF0000"/>
                </a:solidFill>
              </a:rPr>
              <a:t>Ht</a:t>
            </a:r>
            <a:r>
              <a:rPr lang="en-GB" sz="1100" b="1" dirty="0" smtClean="0">
                <a:solidFill>
                  <a:srgbClr val="FF0000"/>
                </a:solidFill>
              </a:rPr>
              <a:t>    2 </a:t>
            </a:r>
            <a:r>
              <a:rPr lang="en-GB" sz="1100" b="1" dirty="0" err="1" smtClean="0">
                <a:solidFill>
                  <a:srgbClr val="FF0000"/>
                </a:solidFill>
              </a:rPr>
              <a:t>Biadesivo</a:t>
            </a:r>
            <a:r>
              <a:rPr lang="en-GB" sz="1100" b="1" dirty="0" smtClean="0">
                <a:solidFill>
                  <a:srgbClr val="FF0000"/>
                </a:solidFill>
              </a:rPr>
              <a:t>   3 </a:t>
            </a:r>
            <a:r>
              <a:rPr lang="en-GB" sz="1100" b="1" dirty="0" err="1" smtClean="0">
                <a:solidFill>
                  <a:srgbClr val="FF0000"/>
                </a:solidFill>
              </a:rPr>
              <a:t>Foraggiamento</a:t>
            </a:r>
            <a:r>
              <a:rPr lang="en-GB" sz="1100" b="1" dirty="0" smtClean="0">
                <a:solidFill>
                  <a:srgbClr val="FF0000"/>
                </a:solidFill>
              </a:rPr>
              <a:t>    4 </a:t>
            </a:r>
            <a:r>
              <a:rPr lang="en-GB" sz="1100" b="1" dirty="0" err="1" smtClean="0">
                <a:solidFill>
                  <a:srgbClr val="FF0000"/>
                </a:solidFill>
              </a:rPr>
              <a:t>Raccolta</a:t>
            </a:r>
            <a:r>
              <a:rPr lang="en-GB" sz="1100" b="1" dirty="0" smtClean="0">
                <a:solidFill>
                  <a:srgbClr val="FF0000"/>
                </a:solidFill>
              </a:rPr>
              <a:t> </a:t>
            </a:r>
            <a:r>
              <a:rPr lang="en-GB" sz="1100" b="1" dirty="0" err="1" smtClean="0">
                <a:solidFill>
                  <a:srgbClr val="FF0000"/>
                </a:solidFill>
              </a:rPr>
              <a:t>dati</a:t>
            </a:r>
            <a:r>
              <a:rPr lang="en-GB" sz="1100" b="1" dirty="0" smtClean="0">
                <a:solidFill>
                  <a:srgbClr val="FF0000"/>
                </a:solidFill>
              </a:rPr>
              <a:t> e </a:t>
            </a:r>
            <a:r>
              <a:rPr lang="en-GB" sz="1100" b="1" dirty="0" err="1" smtClean="0">
                <a:solidFill>
                  <a:srgbClr val="FF0000"/>
                </a:solidFill>
              </a:rPr>
              <a:t>controllo</a:t>
            </a:r>
            <a:r>
              <a:rPr lang="en-GB" sz="1100" b="1" dirty="0" smtClean="0">
                <a:solidFill>
                  <a:srgbClr val="FF0000"/>
                </a:solidFill>
              </a:rPr>
              <a:t> </a:t>
            </a:r>
            <a:r>
              <a:rPr lang="en-GB" sz="1100" b="1" dirty="0" err="1" smtClean="0">
                <a:solidFill>
                  <a:srgbClr val="FF0000"/>
                </a:solidFill>
              </a:rPr>
              <a:t>sezione</a:t>
            </a:r>
            <a:r>
              <a:rPr lang="en-GB" sz="1100" b="1" dirty="0" smtClean="0">
                <a:solidFill>
                  <a:srgbClr val="FF0000"/>
                </a:solidFill>
              </a:rPr>
              <a:t> </a:t>
            </a:r>
            <a:r>
              <a:rPr lang="en-GB" sz="1100" b="1" dirty="0" err="1" smtClean="0">
                <a:solidFill>
                  <a:srgbClr val="FF0000"/>
                </a:solidFill>
              </a:rPr>
              <a:t>peli</a:t>
            </a:r>
            <a:r>
              <a:rPr lang="en-GB" sz="1100" b="1" dirty="0" smtClean="0">
                <a:solidFill>
                  <a:srgbClr val="FF0000"/>
                </a:solidFill>
              </a:rPr>
              <a:t> al </a:t>
            </a:r>
            <a:r>
              <a:rPr lang="en-GB" sz="1100" b="1" dirty="0" err="1" smtClean="0">
                <a:solidFill>
                  <a:srgbClr val="FF0000"/>
                </a:solidFill>
              </a:rPr>
              <a:t>microscopio</a:t>
            </a:r>
            <a:r>
              <a:rPr lang="en-GB" sz="1100" b="1" dirty="0" smtClean="0">
                <a:solidFill>
                  <a:srgbClr val="FF0000"/>
                </a:solidFill>
              </a:rPr>
              <a:t> </a:t>
            </a:r>
            <a:br>
              <a:rPr lang="en-GB" sz="1100" b="1" dirty="0" smtClean="0">
                <a:solidFill>
                  <a:srgbClr val="FF0000"/>
                </a:solidFill>
              </a:rPr>
            </a:b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2049" name="irc_mi" descr="Risultati immagini per manicomio mombello mappa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35" y="306549"/>
            <a:ext cx="4782378" cy="2570763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642602" y="1992905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681750" y="825573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865233" y="1404092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465082" y="3227688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4412646" y="1330906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857771" y="1440634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5208718" y="1534160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4038893" y="2617819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5010003" y="1142899"/>
            <a:ext cx="302461" cy="522386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4657050" y="1157261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3364522" y="1421097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2" y="514968"/>
            <a:ext cx="2377535" cy="542543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5310797" y="607851"/>
            <a:ext cx="165032" cy="258412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76" y="4141201"/>
            <a:ext cx="2028932" cy="156458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/>
        </p:nvSpPr>
        <p:spPr>
          <a:xfrm flipH="1">
            <a:off x="8514285" y="383517"/>
            <a:ext cx="1719072" cy="76944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HOW?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3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08" y="4380499"/>
            <a:ext cx="1537094" cy="2050424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17" y="4006292"/>
            <a:ext cx="1788568" cy="2106306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Segnaposto contenuto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73821" y="1404092"/>
            <a:ext cx="2117631" cy="2122771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2398973" y="2747025"/>
            <a:ext cx="165032" cy="2584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5930968" y="3002368"/>
            <a:ext cx="165032" cy="2584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7791580" y="3356894"/>
            <a:ext cx="302461" cy="522386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6723" y="2246306"/>
            <a:ext cx="335309" cy="621846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1642" y="4067416"/>
            <a:ext cx="2959089" cy="2203635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3" name="AutoShape 2"/>
          <p:cNvSpPr>
            <a:spLocks noChangeArrowheads="1"/>
          </p:cNvSpPr>
          <p:nvPr/>
        </p:nvSpPr>
        <p:spPr bwMode="auto">
          <a:xfrm>
            <a:off x="3019981" y="1023752"/>
            <a:ext cx="165032" cy="2584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2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60470" y="548640"/>
            <a:ext cx="3596640" cy="864045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WHY?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16" y="659209"/>
            <a:ext cx="4550564" cy="6115230"/>
          </a:xfrm>
          <a:ln>
            <a:solidFill>
              <a:srgbClr val="FFFF00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6304" y="1609344"/>
            <a:ext cx="6900672" cy="4901184"/>
          </a:xfrm>
          <a:solidFill>
            <a:srgbClr val="FFFF99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it-IT" sz="1800" b="1" dirty="0" smtClean="0"/>
              <a:t>SALVATAGGIO DELLE SPECIE EUROPEE DAL RISCHIO DI ESTINZIONE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In Italia due sono le specie da salvare </a:t>
            </a:r>
            <a:r>
              <a:rPr lang="it-IT" b="1" dirty="0" smtClean="0">
                <a:solidFill>
                  <a:srgbClr val="006600"/>
                </a:solidFill>
              </a:rPr>
              <a:t>perché è stato scoperto recentemente anche lo </a:t>
            </a:r>
            <a:r>
              <a:rPr lang="it-IT" b="1" i="1" dirty="0" err="1" smtClean="0">
                <a:solidFill>
                  <a:srgbClr val="006600"/>
                </a:solidFill>
              </a:rPr>
              <a:t>Sciurus</a:t>
            </a:r>
            <a:r>
              <a:rPr lang="it-IT" b="1" i="1" dirty="0" smtClean="0">
                <a:solidFill>
                  <a:srgbClr val="006600"/>
                </a:solidFill>
              </a:rPr>
              <a:t> </a:t>
            </a:r>
            <a:r>
              <a:rPr lang="it-IT" b="1" i="1" dirty="0" err="1" smtClean="0">
                <a:solidFill>
                  <a:srgbClr val="006600"/>
                </a:solidFill>
              </a:rPr>
              <a:t>meridionalis</a:t>
            </a:r>
            <a:r>
              <a:rPr lang="it-IT" b="1" i="1" dirty="0" smtClean="0">
                <a:solidFill>
                  <a:srgbClr val="006600"/>
                </a:solidFill>
              </a:rPr>
              <a:t>, </a:t>
            </a:r>
            <a:r>
              <a:rPr lang="it-IT" b="1" dirty="0" smtClean="0">
                <a:solidFill>
                  <a:srgbClr val="006600"/>
                </a:solidFill>
              </a:rPr>
              <a:t>oltre allo </a:t>
            </a:r>
            <a:r>
              <a:rPr lang="it-IT" b="1" i="1" dirty="0" err="1" smtClean="0">
                <a:solidFill>
                  <a:srgbClr val="006600"/>
                </a:solidFill>
              </a:rPr>
              <a:t>Sciurus</a:t>
            </a:r>
            <a:r>
              <a:rPr lang="it-IT" b="1" i="1" dirty="0" smtClean="0">
                <a:solidFill>
                  <a:srgbClr val="006600"/>
                </a:solidFill>
              </a:rPr>
              <a:t> </a:t>
            </a:r>
            <a:r>
              <a:rPr lang="it-IT" b="1" i="1" dirty="0" err="1" smtClean="0">
                <a:solidFill>
                  <a:srgbClr val="006600"/>
                </a:solidFill>
              </a:rPr>
              <a:t>europaeus</a:t>
            </a:r>
            <a:r>
              <a:rPr lang="it-IT" b="1" i="1" dirty="0" smtClean="0">
                <a:solidFill>
                  <a:srgbClr val="006600"/>
                </a:solidFill>
              </a:rPr>
              <a:t>.</a:t>
            </a:r>
            <a:endParaRPr lang="it-IT" b="1" dirty="0">
              <a:solidFill>
                <a:srgbClr val="0066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</a:rPr>
              <a:t>Rosso e grigio non possono convivere </a:t>
            </a:r>
            <a:r>
              <a:rPr lang="it-IT" b="1" dirty="0" smtClean="0">
                <a:solidFill>
                  <a:srgbClr val="006600"/>
                </a:solidFill>
              </a:rPr>
              <a:t>perché c’è fortissima competizione alimentare e </a:t>
            </a:r>
            <a:r>
              <a:rPr lang="it-IT" b="1" dirty="0" smtClean="0">
                <a:solidFill>
                  <a:srgbClr val="FF0000"/>
                </a:solidFill>
              </a:rPr>
              <a:t>tra i due il rosso ha sempre la peggio. </a:t>
            </a:r>
            <a:endParaRPr lang="it-IT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6600"/>
                </a:solidFill>
              </a:rPr>
              <a:t>I nostri boschi sono sempre più </a:t>
            </a:r>
            <a:r>
              <a:rPr lang="it-IT" b="1" dirty="0" smtClean="0">
                <a:solidFill>
                  <a:srgbClr val="FF0000"/>
                </a:solidFill>
              </a:rPr>
              <a:t>poveri di essenze vegetali </a:t>
            </a:r>
            <a:r>
              <a:rPr lang="it-IT" b="1" dirty="0" smtClean="0">
                <a:solidFill>
                  <a:srgbClr val="006600"/>
                </a:solidFill>
              </a:rPr>
              <a:t>che producano semi e frutti utili a sfamare il rosso (noci noccioli, castagni, conifere,…).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6600"/>
                </a:solidFill>
              </a:rPr>
              <a:t>Il </a:t>
            </a:r>
            <a:r>
              <a:rPr lang="it-IT" b="1" dirty="0" smtClean="0">
                <a:solidFill>
                  <a:srgbClr val="FF0000"/>
                </a:solidFill>
              </a:rPr>
              <a:t>rosso non tollera le ghiande delle querce </a:t>
            </a:r>
            <a:r>
              <a:rPr lang="it-IT" b="1" dirty="0" smtClean="0">
                <a:solidFill>
                  <a:srgbClr val="006600"/>
                </a:solidFill>
              </a:rPr>
              <a:t>e lo fanno star male, invece il grigio le trova ottime per la sua alimentazione. Nei nostri boschi si sono adattate alla perfezione le querce rosse americane per cui </a:t>
            </a:r>
            <a:r>
              <a:rPr lang="it-IT" b="1" dirty="0" smtClean="0">
                <a:solidFill>
                  <a:srgbClr val="FF0000"/>
                </a:solidFill>
              </a:rPr>
              <a:t>il grigio ha molto più da sfamarsi del rosso, si riproduce molto </a:t>
            </a:r>
            <a:r>
              <a:rPr lang="it-IT" b="1">
                <a:solidFill>
                  <a:srgbClr val="FF0000"/>
                </a:solidFill>
              </a:rPr>
              <a:t>più </a:t>
            </a:r>
            <a:r>
              <a:rPr lang="it-IT" b="1" smtClean="0">
                <a:solidFill>
                  <a:srgbClr val="FF0000"/>
                </a:solidFill>
              </a:rPr>
              <a:t>velocemente </a:t>
            </a:r>
            <a:r>
              <a:rPr lang="it-IT" b="1" dirty="0">
                <a:solidFill>
                  <a:srgbClr val="FF0000"/>
                </a:solidFill>
              </a:rPr>
              <a:t>dei </a:t>
            </a:r>
            <a:r>
              <a:rPr lang="it-IT" b="1" dirty="0" smtClean="0">
                <a:solidFill>
                  <a:srgbClr val="FF0000"/>
                </a:solidFill>
              </a:rPr>
              <a:t>rossi;</a:t>
            </a:r>
            <a:r>
              <a:rPr lang="it-IT" b="1" dirty="0" smtClean="0"/>
              <a:t> </a:t>
            </a:r>
            <a:r>
              <a:rPr lang="it-IT" b="1" dirty="0">
                <a:solidFill>
                  <a:srgbClr val="006600"/>
                </a:solidFill>
              </a:rPr>
              <a:t>le due specie non si ibridano tra </a:t>
            </a:r>
            <a:r>
              <a:rPr lang="it-IT" b="1" dirty="0" smtClean="0">
                <a:solidFill>
                  <a:srgbClr val="006600"/>
                </a:solidFill>
              </a:rPr>
              <a:t>loro. </a:t>
            </a:r>
            <a:endParaRPr lang="it-IT" b="1" dirty="0">
              <a:solidFill>
                <a:srgbClr val="0066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6600"/>
                </a:solidFill>
              </a:rPr>
              <a:t>Inoltre </a:t>
            </a:r>
            <a:r>
              <a:rPr lang="it-IT" b="1" dirty="0" smtClean="0">
                <a:solidFill>
                  <a:srgbClr val="FF0000"/>
                </a:solidFill>
              </a:rPr>
              <a:t>il grigio americano porta una malattia virale (</a:t>
            </a:r>
            <a:r>
              <a:rPr lang="it-IT" b="1" i="1" dirty="0" err="1" smtClean="0">
                <a:solidFill>
                  <a:srgbClr val="FF0000"/>
                </a:solidFill>
              </a:rPr>
              <a:t>Poxvirus</a:t>
            </a:r>
            <a:r>
              <a:rPr lang="it-IT" b="1" dirty="0" smtClean="0">
                <a:solidFill>
                  <a:srgbClr val="FF0000"/>
                </a:solidFill>
              </a:rPr>
              <a:t>) a cui è resistente</a:t>
            </a:r>
            <a:r>
              <a:rPr lang="it-IT" b="1" dirty="0" smtClean="0">
                <a:solidFill>
                  <a:srgbClr val="006600"/>
                </a:solidFill>
              </a:rPr>
              <a:t>, a differenza del rosso europeo che muore se viene infettato.</a:t>
            </a:r>
          </a:p>
          <a:p>
            <a:pPr algn="ctr"/>
            <a:r>
              <a:rPr lang="it-IT" sz="1800" b="1" dirty="0" smtClean="0">
                <a:solidFill>
                  <a:srgbClr val="FF0000"/>
                </a:solidFill>
              </a:rPr>
              <a:t>URGENTE!</a:t>
            </a:r>
          </a:p>
          <a:p>
            <a:pPr algn="ctr"/>
            <a:r>
              <a:rPr lang="it-IT" sz="1800" b="1" dirty="0" smtClean="0"/>
              <a:t>DIFESA DELLA </a:t>
            </a:r>
            <a:r>
              <a:rPr lang="it-IT" sz="1800" b="1" dirty="0"/>
              <a:t>BIODIVERSITA</a:t>
            </a:r>
            <a:r>
              <a:rPr lang="it-IT" sz="1800" b="1" dirty="0" smtClean="0"/>
              <a:t>’ CON INDISPENSABILI AZIONI DI CONTENIMENTO DELLE SPECIE ALLOCTONE IMPORTATE DALL’UOMO</a:t>
            </a:r>
            <a:endParaRPr lang="it-IT" sz="1800" b="1" dirty="0"/>
          </a:p>
          <a:p>
            <a:pPr algn="ctr"/>
            <a:endParaRPr lang="it-IT" b="1" dirty="0" smtClean="0"/>
          </a:p>
          <a:p>
            <a:pPr algn="ctr"/>
            <a:endParaRPr lang="it-IT" b="1" dirty="0">
              <a:solidFill>
                <a:srgbClr val="006600"/>
              </a:solidFill>
            </a:endParaRPr>
          </a:p>
          <a:p>
            <a:pPr algn="ctr"/>
            <a:r>
              <a:rPr lang="it-IT" b="1" dirty="0" smtClean="0">
                <a:solidFill>
                  <a:srgbClr val="006600"/>
                </a:solidFill>
              </a:rPr>
              <a:t>  </a:t>
            </a:r>
          </a:p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7415116" y="685870"/>
            <a:ext cx="4550564" cy="72681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Io intanto, ignaro di tutto, faccio un po’ di ginnastica…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7415116" y="5925312"/>
            <a:ext cx="4550564" cy="84912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C000"/>
                </a:solidFill>
              </a:rPr>
              <a:t>Svolgo nel mio bosco una importante azione di disseminazione </a:t>
            </a:r>
          </a:p>
          <a:p>
            <a:pPr algn="ctr"/>
            <a:r>
              <a:rPr lang="it-IT" b="1" dirty="0" smtClean="0"/>
              <a:t>…e vi saluto con molto affetto!</a:t>
            </a:r>
            <a:endParaRPr lang="it-IT" b="1" dirty="0"/>
          </a:p>
        </p:txBody>
      </p:sp>
      <p:sp>
        <p:nvSpPr>
          <p:cNvPr id="9" name="Rettangolo arrotondato 8"/>
          <p:cNvSpPr/>
          <p:nvPr/>
        </p:nvSpPr>
        <p:spPr>
          <a:xfrm>
            <a:off x="9375648" y="415747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9631680" y="3962400"/>
            <a:ext cx="2121408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BUT HELP ME, PLEASE!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228445"/>
      </p:ext>
    </p:extLst>
  </p:cSld>
  <p:clrMapOvr>
    <a:masterClrMapping/>
  </p:clrMapOvr>
</p:sld>
</file>

<file path=ppt/theme/theme1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250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Arial</vt:lpstr>
      <vt:lpstr>Calibri</vt:lpstr>
      <vt:lpstr>1_Struttura predefinita</vt:lpstr>
      <vt:lpstr>“RED or GREY? That is the question!” Sette anni di attività di monitoraggio nel parco dell’ex manicomio di Mombello IIS Agrario” L. Castiglioni” Limbiate (MB) - Classi seconde tecnico e professionale  in collaborazione con Parco Regionale delle Groane e Università Insubria VA </vt:lpstr>
      <vt:lpstr> Parco Groane (sin) Transetto 68 – Ex manicomio di Mombello (sopra)  Posizione degli Hair tubes  –Scoiattolo rosso a scuola (dx) Fasi del monitoraggio (sotto)  1 Geolocalizzazione Ht    2 Biadesivo   3 Foraggiamento    4 Raccolta dati e controllo sezione peli al microscopio   </vt:lpstr>
      <vt:lpstr>WHY?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GRIGIO contro ROSSO  PERCHE’?</dc:title>
  <dc:creator>Daris</dc:creator>
  <cp:lastModifiedBy>Daris</cp:lastModifiedBy>
  <cp:revision>53</cp:revision>
  <dcterms:created xsi:type="dcterms:W3CDTF">2019-09-22T23:23:05Z</dcterms:created>
  <dcterms:modified xsi:type="dcterms:W3CDTF">2019-09-26T19:51:54Z</dcterms:modified>
</cp:coreProperties>
</file>